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1"/>
  </p:notesMasterIdLst>
  <p:sldIdLst>
    <p:sldId id="258" r:id="rId2"/>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9" r:id="rId17"/>
    <p:sldId id="280" r:id="rId18"/>
    <p:sldId id="281" r:id="rId19"/>
    <p:sldId id="278"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F9A67-BA80-467D-ABAB-EFA11F0BB250}" type="datetimeFigureOut">
              <a:rPr lang="ru-RU" smtClean="0"/>
              <a:t>18.11.2024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CF92B-CEFE-4189-9032-ED96F703AC9C}" type="slidenum">
              <a:rPr lang="ru-RU" smtClean="0"/>
              <a:t>‹#›</a:t>
            </a:fld>
            <a:endParaRPr lang="ru-RU"/>
          </a:p>
        </p:txBody>
      </p:sp>
    </p:spTree>
    <p:extLst>
      <p:ext uri="{BB962C8B-B14F-4D97-AF65-F5344CB8AC3E}">
        <p14:creationId xmlns:p14="http://schemas.microsoft.com/office/powerpoint/2010/main" val="289746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47CF92B-CEFE-4189-9032-ED96F703AC9C}" type="slidenum">
              <a:rPr lang="ru-RU" smtClean="0"/>
              <a:t>6</a:t>
            </a:fld>
            <a:endParaRPr lang="ru-RU"/>
          </a:p>
        </p:txBody>
      </p:sp>
    </p:spTree>
    <p:extLst>
      <p:ext uri="{BB962C8B-B14F-4D97-AF65-F5344CB8AC3E}">
        <p14:creationId xmlns:p14="http://schemas.microsoft.com/office/powerpoint/2010/main" val="277634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CC784F-12AC-C969-2479-9D10312557E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21D403E-42F7-7828-DDB9-85AC0DF3A6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C69ED9E-B432-151E-DD4C-6674AEC79B6C}"/>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FCD210C8-2006-485D-5C94-B8C95A62995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37E35F3-50AF-BA02-B01A-46D25C60FE41}"/>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40527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B9B6D2-D896-8980-8F02-407C0F727CC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90A9DCA-44C4-9500-F534-7AB1ADBEED6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642537D-F0D0-6B80-EC7A-316A422FCB68}"/>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F7F5F5A0-EB51-9655-8CEB-095B47E987C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CAACE5C-9E73-521D-6164-F0E838214311}"/>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01995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624B841-9E2C-2079-C5CE-39262FA3F2E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2DC5800-00A8-8D8C-60C3-1DE9E54193D2}"/>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69859A-2490-70BE-AB18-38643E708901}"/>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5BA1409F-00AB-0DAC-8092-158E851B271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555A41F-A8D6-32E4-371B-6C67E9A214A6}"/>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43988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22C4D1-4CB9-AB86-7473-56F250B6483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5299B0A-FBC6-7AA3-8F4A-731A4B66E9C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FAA7C42-F729-2701-6BC1-D2A8B6A88DC8}"/>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C1EF554A-0B04-F736-4436-E007AF3C008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6B1E00-C735-D81B-BFCB-193C2B7F23DE}"/>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245269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6D32D-E437-8BE7-FF86-C18EBC0B4B8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274CD2C-0D0C-6D0E-4257-8BE89AF794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C067244-C193-BDFE-19B4-67292A6BB068}"/>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1842DCEE-C83E-443B-CA69-91A1B4984AC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D3BEA90-BB0C-F970-875C-7AEA53BE02E3}"/>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19315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F64D2F-20EB-BBB5-6760-EFE937B9BF0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53E25D1-25FD-6411-DA88-DF1C0B20AEE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A892F9C-2312-4D19-CA96-24891FD6BE8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9D9ACC4-6827-E1AD-5CE2-06A12BDB19C2}"/>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6" name="Нижний колонтитул 5">
            <a:extLst>
              <a:ext uri="{FF2B5EF4-FFF2-40B4-BE49-F238E27FC236}">
                <a16:creationId xmlns:a16="http://schemas.microsoft.com/office/drawing/2014/main" id="{567EB820-3AEC-1999-4937-E2DF0FCCECD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C741821-2959-35D1-CD18-E62E3F01F073}"/>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09011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6FE373-B5D6-32EC-C2EA-A4BEB45BE0A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84E7852-B2B4-826A-19CB-B2ED3BA52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9B8B05F-0727-12F5-544D-6822FAC00E9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0A4BBA8-8024-5BE7-6080-78D71CA3FA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4326DA2-3EEC-4BEA-DFD6-47567FE80DFF}"/>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688BD45-4AA1-AD20-A256-5260DE479598}"/>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8" name="Нижний колонтитул 7">
            <a:extLst>
              <a:ext uri="{FF2B5EF4-FFF2-40B4-BE49-F238E27FC236}">
                <a16:creationId xmlns:a16="http://schemas.microsoft.com/office/drawing/2014/main" id="{97298430-AC6E-C8B2-B292-253A0F70CF0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C87E94C-32AE-47D8-285A-FDEEF21DC655}"/>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112982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3104D-EC90-6F2E-69EA-771A2DE97EB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984FDF7-24AE-FCC5-BB29-469725A86BC2}"/>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4" name="Нижний колонтитул 3">
            <a:extLst>
              <a:ext uri="{FF2B5EF4-FFF2-40B4-BE49-F238E27FC236}">
                <a16:creationId xmlns:a16="http://schemas.microsoft.com/office/drawing/2014/main" id="{32B4DB68-7CA4-8AE7-77B3-FC31E9BC70B8}"/>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104B6A8-E80B-2F7C-A3E8-031A7BC8F5B9}"/>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42848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34423CB-C1B2-D746-EBDC-E844B6FF0D57}"/>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3" name="Нижний колонтитул 2">
            <a:extLst>
              <a:ext uri="{FF2B5EF4-FFF2-40B4-BE49-F238E27FC236}">
                <a16:creationId xmlns:a16="http://schemas.microsoft.com/office/drawing/2014/main" id="{8951E3F8-ED7F-8B62-FA19-80E384515D5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ED15315-AC9E-5BE0-A34A-DA31132B2D2B}"/>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4169899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958ABC-7149-9663-A8E7-081FC9AD1F5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AD03BFC-EF80-B633-BDA5-24D8A86C2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50BC38C-9F9E-FE3C-0D0F-9F1D9F7A8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AD30F63-AB6F-C541-D362-14A44623E495}"/>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6" name="Нижний колонтитул 5">
            <a:extLst>
              <a:ext uri="{FF2B5EF4-FFF2-40B4-BE49-F238E27FC236}">
                <a16:creationId xmlns:a16="http://schemas.microsoft.com/office/drawing/2014/main" id="{02A1AD47-A4C8-9DF7-D071-9CA86484094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CB9F95-189A-D1BF-AABA-3E2BD668C6AA}"/>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698521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70DCAE-E529-132B-69B0-08444C0BC6E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0559B57-EB10-1BD0-62D6-089E76FCF3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86918E9-DD23-9AC3-A984-41C61E179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592C797-FE82-0019-11B8-01C3EB693A0B}"/>
              </a:ext>
            </a:extLst>
          </p:cNvPr>
          <p:cNvSpPr>
            <a:spLocks noGrp="1"/>
          </p:cNvSpPr>
          <p:nvPr>
            <p:ph type="dt" sz="half" idx="10"/>
          </p:nvPr>
        </p:nvSpPr>
        <p:spPr/>
        <p:txBody>
          <a:bodyPr/>
          <a:lstStyle/>
          <a:p>
            <a:fld id="{ED511102-B21A-4AD7-818A-9DC32A3D6DCD}" type="datetimeFigureOut">
              <a:rPr lang="ru-RU" smtClean="0"/>
              <a:t>18.11.2024</a:t>
            </a:fld>
            <a:endParaRPr lang="ru-RU"/>
          </a:p>
        </p:txBody>
      </p:sp>
      <p:sp>
        <p:nvSpPr>
          <p:cNvPr id="6" name="Нижний колонтитул 5">
            <a:extLst>
              <a:ext uri="{FF2B5EF4-FFF2-40B4-BE49-F238E27FC236}">
                <a16:creationId xmlns:a16="http://schemas.microsoft.com/office/drawing/2014/main" id="{BC3705D9-6E55-6C71-E6A1-0461B665399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980C1D-F64F-29F1-5683-5C35F9BCAEFA}"/>
              </a:ext>
            </a:extLst>
          </p:cNvPr>
          <p:cNvSpPr>
            <a:spLocks noGrp="1"/>
          </p:cNvSpPr>
          <p:nvPr>
            <p:ph type="sldNum" sz="quarter" idx="12"/>
          </p:nvPr>
        </p:nvSpPr>
        <p:spPr/>
        <p:txBody>
          <a:bodyPr/>
          <a:lstStyle/>
          <a:p>
            <a:fld id="{B94CD5D8-4929-49A4-B7E1-27B1CF47E1C1}" type="slidenum">
              <a:rPr lang="ru-RU" smtClean="0"/>
              <a:t>‹#›</a:t>
            </a:fld>
            <a:endParaRPr lang="ru-RU"/>
          </a:p>
        </p:txBody>
      </p:sp>
    </p:spTree>
    <p:extLst>
      <p:ext uri="{BB962C8B-B14F-4D97-AF65-F5344CB8AC3E}">
        <p14:creationId xmlns:p14="http://schemas.microsoft.com/office/powerpoint/2010/main" val="316411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9BCDCD-27E5-4DC4-CEA7-2C4ABF5219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3D56E66-D22F-DAEB-3403-60C9C7396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EADD9E2-E255-68D7-24EA-1736E7419D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11102-B21A-4AD7-818A-9DC32A3D6DCD}" type="datetimeFigureOut">
              <a:rPr lang="ru-RU" smtClean="0"/>
              <a:t>18.11.2024</a:t>
            </a:fld>
            <a:endParaRPr lang="ru-RU"/>
          </a:p>
        </p:txBody>
      </p:sp>
      <p:sp>
        <p:nvSpPr>
          <p:cNvPr id="5" name="Нижний колонтитул 4">
            <a:extLst>
              <a:ext uri="{FF2B5EF4-FFF2-40B4-BE49-F238E27FC236}">
                <a16:creationId xmlns:a16="http://schemas.microsoft.com/office/drawing/2014/main" id="{03C576C3-9931-9684-26A4-2C5A7F351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D46137D-D2BE-A665-3A9A-2A8FEA4D6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CD5D8-4929-49A4-B7E1-27B1CF47E1C1}" type="slidenum">
              <a:rPr lang="ru-RU" smtClean="0"/>
              <a:t>‹#›</a:t>
            </a:fld>
            <a:endParaRPr lang="ru-RU"/>
          </a:p>
        </p:txBody>
      </p:sp>
    </p:spTree>
    <p:extLst>
      <p:ext uri="{BB962C8B-B14F-4D97-AF65-F5344CB8AC3E}">
        <p14:creationId xmlns:p14="http://schemas.microsoft.com/office/powerpoint/2010/main" val="203262542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tif"/><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026A7A-12CA-54F7-96CC-099BC377D53C}"/>
              </a:ext>
            </a:extLst>
          </p:cNvPr>
          <p:cNvSpPr>
            <a:spLocks noGrp="1"/>
          </p:cNvSpPr>
          <p:nvPr>
            <p:ph type="title"/>
          </p:nvPr>
        </p:nvSpPr>
        <p:spPr>
          <a:xfrm>
            <a:off x="527116" y="1967682"/>
            <a:ext cx="4516224" cy="2651452"/>
          </a:xfrm>
        </p:spPr>
        <p:txBody>
          <a:bodyPr>
            <a:normAutofit fontScale="90000"/>
          </a:bodyPr>
          <a:lstStyle/>
          <a:p>
            <a:r>
              <a:rPr lang="ru-RU" sz="15300" dirty="0">
                <a:solidFill>
                  <a:schemeClr val="bg1">
                    <a:lumMod val="50000"/>
                  </a:schemeClr>
                </a:solidFill>
                <a:latin typeface="Bahnschrift Condensed" panose="020B0502040204020203" pitchFamily="34" charset="0"/>
              </a:rPr>
              <a:t>7</a:t>
            </a:r>
            <a:r>
              <a:rPr lang="ru-RU" sz="15300" dirty="0">
                <a:solidFill>
                  <a:srgbClr val="FF0000"/>
                </a:solidFill>
                <a:latin typeface="Bahnschrift Condensed" panose="020B0502040204020203" pitchFamily="34" charset="0"/>
              </a:rPr>
              <a:t>емь</a:t>
            </a:r>
            <a:r>
              <a:rPr lang="ru-RU" dirty="0">
                <a:latin typeface="Bahnschrift Condensed" panose="020B0502040204020203" pitchFamily="34" charset="0"/>
              </a:rPr>
              <a:t> секретов управления лояльностью клиента на высококонкурентных рынках.</a:t>
            </a:r>
            <a:br>
              <a:rPr lang="ru-RU" dirty="0">
                <a:latin typeface="Bahnschrift Condensed" panose="020B0502040204020203" pitchFamily="34" charset="0"/>
              </a:rPr>
            </a:br>
            <a:r>
              <a:rPr lang="ru-RU" dirty="0">
                <a:solidFill>
                  <a:schemeClr val="bg1">
                    <a:lumMod val="50000"/>
                  </a:schemeClr>
                </a:solidFill>
                <a:latin typeface="Bahnschrift Condensed" panose="020B0502040204020203" pitchFamily="34" charset="0"/>
              </a:rPr>
              <a:t>На примере фармацевтического рынка.</a:t>
            </a:r>
          </a:p>
        </p:txBody>
      </p:sp>
      <p:pic>
        <p:nvPicPr>
          <p:cNvPr id="7" name="Рисунок 6">
            <a:extLst>
              <a:ext uri="{FF2B5EF4-FFF2-40B4-BE49-F238E27FC236}">
                <a16:creationId xmlns:a16="http://schemas.microsoft.com/office/drawing/2014/main" id="{BD001298-652F-C055-1879-0EC0C2D86785}"/>
              </a:ext>
            </a:extLst>
          </p:cNvPr>
          <p:cNvPicPr>
            <a:picLocks noChangeAspect="1"/>
          </p:cNvPicPr>
          <p:nvPr/>
        </p:nvPicPr>
        <p:blipFill>
          <a:blip r:embed="rId2"/>
          <a:stretch>
            <a:fillRect/>
          </a:stretch>
        </p:blipFill>
        <p:spPr>
          <a:xfrm>
            <a:off x="5296292" y="0"/>
            <a:ext cx="6858000" cy="6858000"/>
          </a:xfrm>
          <a:prstGeom prst="rect">
            <a:avLst/>
          </a:prstGeom>
        </p:spPr>
      </p:pic>
    </p:spTree>
    <p:extLst>
      <p:ext uri="{BB962C8B-B14F-4D97-AF65-F5344CB8AC3E}">
        <p14:creationId xmlns:p14="http://schemas.microsoft.com/office/powerpoint/2010/main" val="34830709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663F3E-D3E7-8CE1-162A-6C380C2233FE}"/>
              </a:ext>
            </a:extLst>
          </p:cNvPr>
          <p:cNvSpPr>
            <a:spLocks noGrp="1"/>
          </p:cNvSpPr>
          <p:nvPr>
            <p:ph type="title"/>
          </p:nvPr>
        </p:nvSpPr>
        <p:spPr/>
        <p:txBody>
          <a:bodyPr/>
          <a:lstStyle/>
          <a:p>
            <a:r>
              <a:rPr lang="ru-RU" dirty="0">
                <a:latin typeface="Bahnschrift Condensed" panose="020B0502040204020203" pitchFamily="34" charset="0"/>
              </a:rPr>
              <a:t>Правильный механизм развития лояльности</a:t>
            </a:r>
          </a:p>
        </p:txBody>
      </p:sp>
      <p:pic>
        <p:nvPicPr>
          <p:cNvPr id="3074" name="Picture 2">
            <a:extLst>
              <a:ext uri="{FF2B5EF4-FFF2-40B4-BE49-F238E27FC236}">
                <a16:creationId xmlns:a16="http://schemas.microsoft.com/office/drawing/2014/main" id="{1FCA76FA-3222-5228-561F-D21367F129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4019" y="1595642"/>
            <a:ext cx="6436317" cy="3539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4A777B-1096-3D89-7C7E-C6A9B8E74862}"/>
              </a:ext>
            </a:extLst>
          </p:cNvPr>
          <p:cNvSpPr txBox="1"/>
          <p:nvPr/>
        </p:nvSpPr>
        <p:spPr>
          <a:xfrm>
            <a:off x="838200" y="1674782"/>
            <a:ext cx="5440052" cy="3539430"/>
          </a:xfrm>
          <a:prstGeom prst="rect">
            <a:avLst/>
          </a:prstGeom>
          <a:noFill/>
        </p:spPr>
        <p:txBody>
          <a:bodyPr wrap="square" rtlCol="0">
            <a:spAutoFit/>
          </a:bodyPr>
          <a:lstStyle/>
          <a:p>
            <a:r>
              <a:rPr lang="ru-RU" sz="2800" dirty="0">
                <a:highlight>
                  <a:srgbClr val="00FF00"/>
                </a:highlight>
                <a:latin typeface="Bahnschrift Condensed" panose="020B0502040204020203" pitchFamily="34" charset="0"/>
              </a:rPr>
              <a:t>Врачи</a:t>
            </a:r>
            <a:r>
              <a:rPr lang="ru-RU" sz="2800" dirty="0">
                <a:latin typeface="Bahnschrift Condensed" panose="020B0502040204020203" pitchFamily="34" charset="0"/>
              </a:rPr>
              <a:t> — это прежде всего </a:t>
            </a:r>
            <a:r>
              <a:rPr lang="ru-RU" sz="2800" dirty="0">
                <a:highlight>
                  <a:srgbClr val="00FF00"/>
                </a:highlight>
                <a:latin typeface="Bahnschrift Condensed" panose="020B0502040204020203" pitchFamily="34" charset="0"/>
              </a:rPr>
              <a:t>люди</a:t>
            </a:r>
            <a:r>
              <a:rPr lang="ru-RU" sz="2800" dirty="0">
                <a:latin typeface="Bahnschrift Condensed" panose="020B0502040204020203" pitchFamily="34" charset="0"/>
              </a:rPr>
              <a:t>, а люди, как известно, все </a:t>
            </a:r>
            <a:r>
              <a:rPr lang="ru-RU" sz="2800" dirty="0">
                <a:highlight>
                  <a:srgbClr val="00FF00"/>
                </a:highlight>
                <a:latin typeface="Bahnschrift Condensed" panose="020B0502040204020203" pitchFamily="34" charset="0"/>
              </a:rPr>
              <a:t>разные</a:t>
            </a:r>
            <a:r>
              <a:rPr lang="ru-RU" sz="2800" dirty="0">
                <a:latin typeface="Bahnschrift Condensed" panose="020B0502040204020203" pitchFamily="34" charset="0"/>
              </a:rPr>
              <a:t>. Поэтому врачи тоже поступают по-разному в своем отношении к новым лекарственным препаратам и методикам: одни более консервативны, другие больше расположены к новым препаратам и способам лечения, т. н. «новаторы»</a:t>
            </a:r>
          </a:p>
        </p:txBody>
      </p:sp>
      <p:sp>
        <p:nvSpPr>
          <p:cNvPr id="5" name="TextBox 4">
            <a:extLst>
              <a:ext uri="{FF2B5EF4-FFF2-40B4-BE49-F238E27FC236}">
                <a16:creationId xmlns:a16="http://schemas.microsoft.com/office/drawing/2014/main" id="{70F87FFD-54CB-10CE-9DE4-AB91DFFD16A3}"/>
              </a:ext>
            </a:extLst>
          </p:cNvPr>
          <p:cNvSpPr txBox="1"/>
          <p:nvPr/>
        </p:nvSpPr>
        <p:spPr>
          <a:xfrm>
            <a:off x="833487" y="5323540"/>
            <a:ext cx="10520313" cy="1200329"/>
          </a:xfrm>
          <a:prstGeom prst="rect">
            <a:avLst/>
          </a:prstGeom>
          <a:noFill/>
        </p:spPr>
        <p:txBody>
          <a:bodyPr wrap="square" rtlCol="0">
            <a:spAutoFit/>
          </a:bodyPr>
          <a:lstStyle/>
          <a:p>
            <a:r>
              <a:rPr lang="ru-RU" sz="2400" dirty="0">
                <a:latin typeface="Bahnschrift Condensed" panose="020B0502040204020203" pitchFamily="34" charset="0"/>
              </a:rPr>
              <a:t>Как правило, новаторов и ранних последователей, то есть врачей, наиболее склонных к быстрому использованию новых для себя препаратов, не более 15%, в то время как их «оппонентов» из позднего большинства и консерваторов — 50%.</a:t>
            </a:r>
          </a:p>
        </p:txBody>
      </p:sp>
    </p:spTree>
    <p:extLst>
      <p:ext uri="{BB962C8B-B14F-4D97-AF65-F5344CB8AC3E}">
        <p14:creationId xmlns:p14="http://schemas.microsoft.com/office/powerpoint/2010/main" val="1452522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05B54-44ED-C035-74D2-0B355DCBED14}"/>
              </a:ext>
            </a:extLst>
          </p:cNvPr>
          <p:cNvSpPr>
            <a:spLocks noGrp="1"/>
          </p:cNvSpPr>
          <p:nvPr>
            <p:ph type="title"/>
          </p:nvPr>
        </p:nvSpPr>
        <p:spPr>
          <a:xfrm>
            <a:off x="838200" y="148309"/>
            <a:ext cx="10515600" cy="1325563"/>
          </a:xfrm>
        </p:spPr>
        <p:txBody>
          <a:bodyPr/>
          <a:lstStyle/>
          <a:p>
            <a:r>
              <a:rPr lang="ru-RU" dirty="0">
                <a:latin typeface="Bahnschrift Condensed" panose="020B0502040204020203" pitchFamily="34" charset="0"/>
              </a:rPr>
              <a:t>Этапы формирования правильного механизма лояльности к ЛС</a:t>
            </a:r>
          </a:p>
        </p:txBody>
      </p:sp>
      <p:pic>
        <p:nvPicPr>
          <p:cNvPr id="4098" name="Picture 2">
            <a:extLst>
              <a:ext uri="{FF2B5EF4-FFF2-40B4-BE49-F238E27FC236}">
                <a16:creationId xmlns:a16="http://schemas.microsoft.com/office/drawing/2014/main" id="{1B5ECB5D-4A68-DE32-F423-3F82EA3B1D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5136" y="2019300"/>
            <a:ext cx="5629275"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CB5F88-C763-6F62-E90F-78DF3F20E5CC}"/>
              </a:ext>
            </a:extLst>
          </p:cNvPr>
          <p:cNvSpPr txBox="1"/>
          <p:nvPr/>
        </p:nvSpPr>
        <p:spPr>
          <a:xfrm>
            <a:off x="838200" y="1446712"/>
            <a:ext cx="5257800" cy="5262979"/>
          </a:xfrm>
          <a:prstGeom prst="rect">
            <a:avLst/>
          </a:prstGeom>
          <a:noFill/>
        </p:spPr>
        <p:txBody>
          <a:bodyPr wrap="square" rtlCol="0">
            <a:spAutoFit/>
          </a:bodyPr>
          <a:lstStyle/>
          <a:p>
            <a:r>
              <a:rPr lang="ru-RU" sz="2400" dirty="0">
                <a:latin typeface="Bahnschrift Condensed" panose="020B0502040204020203" pitchFamily="34" charset="0"/>
              </a:rPr>
              <a:t>Этап №1: ПРОБУЕТ — начинается с первого появления продвигаемого препарата в фокусе внимания врача.</a:t>
            </a:r>
          </a:p>
          <a:p>
            <a:r>
              <a:rPr lang="ru-RU" sz="2400" dirty="0">
                <a:latin typeface="Bahnschrift Condensed" panose="020B0502040204020203" pitchFamily="34" charset="0"/>
              </a:rPr>
              <a:t>Суть этапа ПРОБУЕТ состоит в необходимости обоснования врачу причины включения вашего препарата в его практику. Данный этап является самым сложным для МП. </a:t>
            </a:r>
          </a:p>
          <a:p>
            <a:r>
              <a:rPr lang="ru-RU" sz="2400" dirty="0">
                <a:latin typeface="Bahnschrift Condensed" panose="020B0502040204020203" pitchFamily="34" charset="0"/>
              </a:rPr>
              <a:t>Тут возникает </a:t>
            </a:r>
            <a:r>
              <a:rPr lang="ru-RU" sz="2400" dirty="0" err="1">
                <a:latin typeface="Bahnschrift Condensed" panose="020B0502040204020203" pitchFamily="34" charset="0"/>
              </a:rPr>
              <a:t>противосила</a:t>
            </a:r>
            <a:r>
              <a:rPr lang="ru-RU" sz="2400" dirty="0">
                <a:latin typeface="Bahnschrift Condensed" panose="020B0502040204020203" pitchFamily="34" charset="0"/>
              </a:rPr>
              <a:t> равная опыту работы врача с препаратом-конкурентом. Важнейшим элементом содержания этапа ПРОБУЕТ является актуализация медицинским представителем потенциальных проблем и рисков для врача в случае дальнейшего применения им ранее использованных препаратов и методик.</a:t>
            </a:r>
          </a:p>
        </p:txBody>
      </p:sp>
    </p:spTree>
    <p:extLst>
      <p:ext uri="{BB962C8B-B14F-4D97-AF65-F5344CB8AC3E}">
        <p14:creationId xmlns:p14="http://schemas.microsoft.com/office/powerpoint/2010/main" val="209488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3E9E1C6-77AD-7EFA-5B97-9D172BC7746B}"/>
              </a:ext>
            </a:extLst>
          </p:cNvPr>
          <p:cNvSpPr>
            <a:spLocks noGrp="1"/>
          </p:cNvSpPr>
          <p:nvPr>
            <p:ph idx="1"/>
          </p:nvPr>
        </p:nvSpPr>
        <p:spPr>
          <a:xfrm>
            <a:off x="263951" y="420646"/>
            <a:ext cx="5967167" cy="6016707"/>
          </a:xfrm>
        </p:spPr>
        <p:txBody>
          <a:bodyPr>
            <a:normAutofit/>
          </a:bodyPr>
          <a:lstStyle/>
          <a:p>
            <a:r>
              <a:rPr lang="ru-RU" dirty="0">
                <a:latin typeface="Bahnschrift Condensed" panose="020B0502040204020203" pitchFamily="34" charset="0"/>
              </a:rPr>
              <a:t>Этап №2: ИЗУЧАЕТ — заключается в постепенном расширении врачом назначений вашего препарата для того, чтобы окончательно убедиться в его преимуществах и получаемых от его применения выгодах для его терапевтической практики в сравнении с ранее назначаемыми препаратами конкурентов. МП на этом этапе должен четко мониторинг и отслеживать динамику роста или падения продаж в целевых аптеках работающих с врачом. Продолжительность второго этапа в зависит от индивидуальных психологических особенностей врача (новатор/консерватор) и может составлять от двух месяцев до полугода.</a:t>
            </a:r>
          </a:p>
        </p:txBody>
      </p:sp>
      <p:pic>
        <p:nvPicPr>
          <p:cNvPr id="4" name="Picture 2">
            <a:extLst>
              <a:ext uri="{FF2B5EF4-FFF2-40B4-BE49-F238E27FC236}">
                <a16:creationId xmlns:a16="http://schemas.microsoft.com/office/drawing/2014/main" id="{1868A5C3-4423-A903-CBE6-DAE75F212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136" y="2019300"/>
            <a:ext cx="562927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81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EF5D4B3-8FA1-F2D4-1027-A6829069DFD7}"/>
              </a:ext>
            </a:extLst>
          </p:cNvPr>
          <p:cNvSpPr>
            <a:spLocks noGrp="1"/>
          </p:cNvSpPr>
          <p:nvPr>
            <p:ph idx="1"/>
          </p:nvPr>
        </p:nvSpPr>
        <p:spPr>
          <a:xfrm>
            <a:off x="547590" y="386498"/>
            <a:ext cx="5655248" cy="6315959"/>
          </a:xfrm>
        </p:spPr>
        <p:txBody>
          <a:bodyPr>
            <a:normAutofit lnSpcReduction="10000"/>
          </a:bodyPr>
          <a:lstStyle/>
          <a:p>
            <a:r>
              <a:rPr lang="ru-RU" dirty="0">
                <a:latin typeface="Bahnschrift Condensed" panose="020B0502040204020203" pitchFamily="34" charset="0"/>
              </a:rPr>
              <a:t>Этап №3: ПРЕДПОЧИТАЕТ — высшая точка развития доверия врача продвигаемому препарату. Она достигается при условии признания врачом высоких клинических результатов в применении нашего препарата по сравнению с другими альтернативными лекарственными средствами или методиками лечения, а также осознания врачом положительного влияния на профессиональные и/или личные потребности вследствие использования им нашего препарата. Продолжительность этапа зависит от качества работы медицинского представителя с врачом и от эффективности работы его конкурентов.</a:t>
            </a:r>
          </a:p>
        </p:txBody>
      </p:sp>
      <p:pic>
        <p:nvPicPr>
          <p:cNvPr id="4" name="Picture 2">
            <a:extLst>
              <a:ext uri="{FF2B5EF4-FFF2-40B4-BE49-F238E27FC236}">
                <a16:creationId xmlns:a16="http://schemas.microsoft.com/office/drawing/2014/main" id="{7D4EB88E-665F-9E3D-5AD2-3B84EF398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136" y="2019300"/>
            <a:ext cx="562927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BA051B-8DF5-823D-8350-69F86932B23F}"/>
              </a:ext>
            </a:extLst>
          </p:cNvPr>
          <p:cNvSpPr>
            <a:spLocks noGrp="1"/>
          </p:cNvSpPr>
          <p:nvPr>
            <p:ph type="title"/>
          </p:nvPr>
        </p:nvSpPr>
        <p:spPr>
          <a:xfrm>
            <a:off x="169683" y="365125"/>
            <a:ext cx="11613822" cy="1325563"/>
          </a:xfrm>
        </p:spPr>
        <p:txBody>
          <a:bodyPr/>
          <a:lstStyle/>
          <a:p>
            <a:r>
              <a:rPr lang="ru-RU" dirty="0">
                <a:latin typeface="Bahnschrift Condensed" panose="020B0502040204020203" pitchFamily="34" charset="0"/>
              </a:rPr>
              <a:t>Взаимосвязь этапов формирования лояльности к </a:t>
            </a:r>
            <a:r>
              <a:rPr lang="ru-RU" dirty="0" err="1">
                <a:latin typeface="Bahnschrift Condensed" panose="020B0502040204020203" pitchFamily="34" charset="0"/>
              </a:rPr>
              <a:t>пациентской</a:t>
            </a:r>
            <a:r>
              <a:rPr lang="ru-RU" dirty="0">
                <a:latin typeface="Bahnschrift Condensed" panose="020B0502040204020203" pitchFamily="34" charset="0"/>
              </a:rPr>
              <a:t> группе.</a:t>
            </a:r>
          </a:p>
        </p:txBody>
      </p:sp>
      <p:pic>
        <p:nvPicPr>
          <p:cNvPr id="5122" name="Picture 2">
            <a:extLst>
              <a:ext uri="{FF2B5EF4-FFF2-40B4-BE49-F238E27FC236}">
                <a16:creationId xmlns:a16="http://schemas.microsoft.com/office/drawing/2014/main" id="{615F7CA1-498F-C4EC-E7B5-2A10DFAA05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88816" y="1590535"/>
            <a:ext cx="6865021" cy="49832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6BD844-0394-D9BF-7571-E254CC9817C7}"/>
              </a:ext>
            </a:extLst>
          </p:cNvPr>
          <p:cNvSpPr txBox="1"/>
          <p:nvPr/>
        </p:nvSpPr>
        <p:spPr>
          <a:xfrm>
            <a:off x="339365" y="1690688"/>
            <a:ext cx="4319783" cy="3970318"/>
          </a:xfrm>
          <a:prstGeom prst="rect">
            <a:avLst/>
          </a:prstGeom>
          <a:noFill/>
        </p:spPr>
        <p:txBody>
          <a:bodyPr wrap="square" rtlCol="0">
            <a:spAutoFit/>
          </a:bodyPr>
          <a:lstStyle/>
          <a:p>
            <a:r>
              <a:rPr lang="ru-RU" sz="2800" dirty="0">
                <a:latin typeface="Bahnschrift Condensed" panose="020B0502040204020203" pitchFamily="34" charset="0"/>
              </a:rPr>
              <a:t>Рассмотренные нами выше этапы развития доверия врача (ПРОБУЕТ — ИЗУЧАЕТ — ПРЕДПОЧИТАЕТ) распространяются на каждую </a:t>
            </a:r>
            <a:r>
              <a:rPr lang="ru-RU" sz="2800" dirty="0" err="1">
                <a:latin typeface="Bahnschrift Condensed" panose="020B0502040204020203" pitchFamily="34" charset="0"/>
              </a:rPr>
              <a:t>пациентскую</a:t>
            </a:r>
            <a:r>
              <a:rPr lang="ru-RU" sz="2800" dirty="0">
                <a:latin typeface="Bahnschrift Condensed" panose="020B0502040204020203" pitchFamily="34" charset="0"/>
              </a:rPr>
              <a:t> группу. В результате рост лояльности врача нашему препарату будет происходить на основе целого ряда ступенек.</a:t>
            </a:r>
          </a:p>
        </p:txBody>
      </p:sp>
    </p:spTree>
    <p:extLst>
      <p:ext uri="{BB962C8B-B14F-4D97-AF65-F5344CB8AC3E}">
        <p14:creationId xmlns:p14="http://schemas.microsoft.com/office/powerpoint/2010/main" val="1484627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22454C-968D-2EBB-53EE-4EDF4AD7B6F8}"/>
              </a:ext>
            </a:extLst>
          </p:cNvPr>
          <p:cNvSpPr>
            <a:spLocks noGrp="1"/>
          </p:cNvSpPr>
          <p:nvPr>
            <p:ph type="title"/>
          </p:nvPr>
        </p:nvSpPr>
        <p:spPr/>
        <p:txBody>
          <a:bodyPr/>
          <a:lstStyle/>
          <a:p>
            <a:r>
              <a:rPr lang="ru-RU" dirty="0">
                <a:latin typeface="Bahnschrift Condensed" panose="020B0502040204020203" pitchFamily="34" charset="0"/>
              </a:rPr>
              <a:t>Предварительные итоги:</a:t>
            </a:r>
          </a:p>
        </p:txBody>
      </p:sp>
      <p:sp>
        <p:nvSpPr>
          <p:cNvPr id="3" name="Объект 2">
            <a:extLst>
              <a:ext uri="{FF2B5EF4-FFF2-40B4-BE49-F238E27FC236}">
                <a16:creationId xmlns:a16="http://schemas.microsoft.com/office/drawing/2014/main" id="{7EF9FD70-7EB9-702B-B02B-E71C8F02E01B}"/>
              </a:ext>
            </a:extLst>
          </p:cNvPr>
          <p:cNvSpPr>
            <a:spLocks noGrp="1"/>
          </p:cNvSpPr>
          <p:nvPr>
            <p:ph idx="1"/>
          </p:nvPr>
        </p:nvSpPr>
        <p:spPr/>
        <p:txBody>
          <a:bodyPr>
            <a:normAutofit/>
          </a:bodyPr>
          <a:lstStyle/>
          <a:p>
            <a:r>
              <a:rPr lang="ru-RU" dirty="0">
                <a:latin typeface="Bahnschrift Condensed" panose="020B0502040204020203" pitchFamily="34" charset="0"/>
              </a:rPr>
              <a:t>Помните, что одно дело — упросить врача в какой-то момент выписать больше рецептов на тот или иной препарат (что, конечно, возможно), и совсем другое дело — поднять его на истинный уровень приверженности данному препарату соответственно желаемому количеству регулярной выписки. В этой связи вспоминается очень образное высказывание одного из героев популярного ранее художественного фильма, который сказал: «Даже если собрать вместе девять беременных женщин, они все равно не родят через месяц. Плод — должен созреть!» Вот и лояльность врача должна созревать с течением времени и по мере развития его опыта по работе с нашим препаратом. И на созревание лояльности представитель может и должен влиять, но с учетом этапов ее развития.</a:t>
            </a:r>
          </a:p>
        </p:txBody>
      </p:sp>
      <p:pic>
        <p:nvPicPr>
          <p:cNvPr id="4" name="doc_2024-11-18_16-42-07">
            <a:hlinkClick r:id="" action="ppaction://media"/>
            <a:extLst>
              <a:ext uri="{FF2B5EF4-FFF2-40B4-BE49-F238E27FC236}">
                <a16:creationId xmlns:a16="http://schemas.microsoft.com/office/drawing/2014/main" id="{A88A9F93-EF70-AB35-D8E2-711BE074D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96744"/>
            <a:ext cx="2038174" cy="1528881"/>
          </a:xfrm>
          <a:prstGeom prst="rect">
            <a:avLst/>
          </a:prstGeom>
        </p:spPr>
      </p:pic>
    </p:spTree>
    <p:extLst>
      <p:ext uri="{BB962C8B-B14F-4D97-AF65-F5344CB8AC3E}">
        <p14:creationId xmlns:p14="http://schemas.microsoft.com/office/powerpoint/2010/main" val="114410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172890-FCBC-0028-F4FA-E642F4669A9E}"/>
              </a:ext>
            </a:extLst>
          </p:cNvPr>
          <p:cNvSpPr>
            <a:spLocks noGrp="1"/>
          </p:cNvSpPr>
          <p:nvPr>
            <p:ph type="title"/>
          </p:nvPr>
        </p:nvSpPr>
        <p:spPr>
          <a:xfrm>
            <a:off x="602901" y="365125"/>
            <a:ext cx="11203912" cy="1325563"/>
          </a:xfrm>
        </p:spPr>
        <p:txBody>
          <a:bodyPr/>
          <a:lstStyle/>
          <a:p>
            <a:r>
              <a:rPr lang="ru-RU" dirty="0">
                <a:latin typeface="Bahnschrift SemiBold Condensed" panose="020B0502040204020203" pitchFamily="34" charset="0"/>
              </a:rPr>
              <a:t>Категоризация врачей на основе их лояльности</a:t>
            </a:r>
          </a:p>
        </p:txBody>
      </p:sp>
      <p:sp>
        <p:nvSpPr>
          <p:cNvPr id="3" name="Объект 2">
            <a:extLst>
              <a:ext uri="{FF2B5EF4-FFF2-40B4-BE49-F238E27FC236}">
                <a16:creationId xmlns:a16="http://schemas.microsoft.com/office/drawing/2014/main" id="{45A509E4-2710-F338-B542-DD4495714140}"/>
              </a:ext>
            </a:extLst>
          </p:cNvPr>
          <p:cNvSpPr>
            <a:spLocks noGrp="1"/>
          </p:cNvSpPr>
          <p:nvPr>
            <p:ph idx="1"/>
          </p:nvPr>
        </p:nvSpPr>
        <p:spPr>
          <a:xfrm>
            <a:off x="838200" y="1446963"/>
            <a:ext cx="4256314" cy="5045912"/>
          </a:xfrm>
        </p:spPr>
        <p:txBody>
          <a:bodyPr>
            <a:normAutofit fontScale="77500" lnSpcReduction="20000"/>
          </a:bodyPr>
          <a:lstStyle/>
          <a:p>
            <a:r>
              <a:rPr lang="ru-RU" sz="3600" dirty="0">
                <a:latin typeface="Bahnschrift Condensed" panose="020B0502040204020203" pitchFamily="34" charset="0"/>
              </a:rPr>
              <a:t>1 – Начинающий, пробует, проверяет, исследует -  до 10% от кол-ва пациентов </a:t>
            </a:r>
            <a:r>
              <a:rPr lang="ru-RU" sz="3600" dirty="0" err="1">
                <a:latin typeface="Bahnschrift Condensed" panose="020B0502040204020203" pitchFamily="34" charset="0"/>
              </a:rPr>
              <a:t>таргет</a:t>
            </a:r>
            <a:r>
              <a:rPr lang="ru-RU" sz="3600" dirty="0">
                <a:latin typeface="Bahnschrift Condensed" panose="020B0502040204020203" pitchFamily="34" charset="0"/>
              </a:rPr>
              <a:t>-зоны.</a:t>
            </a:r>
          </a:p>
          <a:p>
            <a:r>
              <a:rPr lang="ru-RU" sz="3600" dirty="0">
                <a:latin typeface="Bahnschrift Condensed" panose="020B0502040204020203" pitchFamily="34" charset="0"/>
              </a:rPr>
              <a:t>2 – Набирающий опыт, практикующий, предпочитающий – до 30% от кол-ва пациентов </a:t>
            </a:r>
            <a:r>
              <a:rPr lang="ru-RU" sz="3600" dirty="0" err="1">
                <a:latin typeface="Bahnschrift Condensed" panose="020B0502040204020203" pitchFamily="34" charset="0"/>
              </a:rPr>
              <a:t>таргет</a:t>
            </a:r>
            <a:r>
              <a:rPr lang="ru-RU" sz="3600" dirty="0">
                <a:latin typeface="Bahnschrift Condensed" panose="020B0502040204020203" pitchFamily="34" charset="0"/>
              </a:rPr>
              <a:t>-зоны.</a:t>
            </a:r>
          </a:p>
          <a:p>
            <a:r>
              <a:rPr lang="ru-RU" sz="3600" dirty="0">
                <a:latin typeface="Bahnschrift Condensed" panose="020B0502040204020203" pitchFamily="34" charset="0"/>
              </a:rPr>
              <a:t>3 – Лояльный врач, советующий, учащий, уверенно назначающий – от 30% и выше пациентов получают рекомендации и рецепты с нашим ЛС в </a:t>
            </a:r>
            <a:r>
              <a:rPr lang="ru-RU" sz="3600" dirty="0" err="1">
                <a:latin typeface="Bahnschrift Condensed" panose="020B0502040204020203" pitchFamily="34" charset="0"/>
              </a:rPr>
              <a:t>таргет</a:t>
            </a:r>
            <a:r>
              <a:rPr lang="ru-RU" sz="3600" dirty="0">
                <a:latin typeface="Bahnschrift Condensed" panose="020B0502040204020203" pitchFamily="34" charset="0"/>
              </a:rPr>
              <a:t>-зоне пациентов.</a:t>
            </a:r>
          </a:p>
        </p:txBody>
      </p:sp>
      <p:pic>
        <p:nvPicPr>
          <p:cNvPr id="1026" name="Picture 2">
            <a:extLst>
              <a:ext uri="{FF2B5EF4-FFF2-40B4-BE49-F238E27FC236}">
                <a16:creationId xmlns:a16="http://schemas.microsoft.com/office/drawing/2014/main" id="{12D4F8AE-D1C4-1CE9-B9CD-48C79E818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555" y="1825625"/>
            <a:ext cx="562927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8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4BF2FC-29DD-B1C5-67A8-AFA499B68BC3}"/>
              </a:ext>
            </a:extLst>
          </p:cNvPr>
          <p:cNvSpPr>
            <a:spLocks noGrp="1"/>
          </p:cNvSpPr>
          <p:nvPr>
            <p:ph type="title"/>
          </p:nvPr>
        </p:nvSpPr>
        <p:spPr/>
        <p:txBody>
          <a:bodyPr/>
          <a:lstStyle/>
          <a:p>
            <a:r>
              <a:rPr lang="ru-RU" dirty="0">
                <a:latin typeface="Bahnschrift Light Condensed" panose="020B0502040204020203" pitchFamily="34" charset="0"/>
              </a:rPr>
              <a:t>Для чего нужно укреплять лояльность и </a:t>
            </a:r>
            <a:r>
              <a:rPr lang="ru-RU" dirty="0" err="1">
                <a:latin typeface="Bahnschrift Light Condensed" panose="020B0502040204020203" pitchFamily="34" charset="0"/>
              </a:rPr>
              <a:t>категоризировать</a:t>
            </a:r>
            <a:r>
              <a:rPr lang="ru-RU" dirty="0">
                <a:latin typeface="Bahnschrift Light Condensed" panose="020B0502040204020203" pitchFamily="34" charset="0"/>
              </a:rPr>
              <a:t> врача?</a:t>
            </a:r>
          </a:p>
        </p:txBody>
      </p:sp>
      <p:sp>
        <p:nvSpPr>
          <p:cNvPr id="3" name="Объект 2">
            <a:extLst>
              <a:ext uri="{FF2B5EF4-FFF2-40B4-BE49-F238E27FC236}">
                <a16:creationId xmlns:a16="http://schemas.microsoft.com/office/drawing/2014/main" id="{218C9DC2-79C2-57C6-CCDC-5ADCB309FE71}"/>
              </a:ext>
            </a:extLst>
          </p:cNvPr>
          <p:cNvSpPr>
            <a:spLocks noGrp="1"/>
          </p:cNvSpPr>
          <p:nvPr>
            <p:ph idx="1"/>
          </p:nvPr>
        </p:nvSpPr>
        <p:spPr>
          <a:xfrm>
            <a:off x="838200" y="1690688"/>
            <a:ext cx="10515600" cy="4555078"/>
          </a:xfrm>
        </p:spPr>
        <p:txBody>
          <a:bodyPr>
            <a:noAutofit/>
          </a:bodyPr>
          <a:lstStyle/>
          <a:p>
            <a:r>
              <a:rPr lang="ru-RU" sz="2000" dirty="0">
                <a:latin typeface="Bahnschrift Light Condensed" panose="020B0502040204020203" pitchFamily="34" charset="0"/>
              </a:rPr>
              <a:t>1. учет только лишь количественной стороны (упаковки) в назначении/выписке врачом продвигаемого компанией препарата противоречит менталитету врача, не дает реальной картины его доверия ЛС и ограничивает понимание стратегии его дальнейшего развития;</a:t>
            </a:r>
          </a:p>
          <a:p>
            <a:r>
              <a:rPr lang="ru-RU" sz="2000" dirty="0">
                <a:latin typeface="Bahnschrift Light Condensed" panose="020B0502040204020203" pitchFamily="34" charset="0"/>
              </a:rPr>
              <a:t>2. реальный механизм «качественного» развития лояльности врача связан с этапами роста уровня доверия врача нашему препарату и должен быть привязан к </a:t>
            </a:r>
            <a:r>
              <a:rPr lang="ru-RU" sz="2000" dirty="0" err="1">
                <a:latin typeface="Bahnschrift Light Condensed" panose="020B0502040204020203" pitchFamily="34" charset="0"/>
              </a:rPr>
              <a:t>пациентским</a:t>
            </a:r>
            <a:r>
              <a:rPr lang="ru-RU" sz="2000" dirty="0">
                <a:latin typeface="Bahnschrift Light Condensed" panose="020B0502040204020203" pitchFamily="34" charset="0"/>
              </a:rPr>
              <a:t> группам («ментальной карте») в практике врача;</a:t>
            </a:r>
          </a:p>
          <a:p>
            <a:r>
              <a:rPr lang="ru-RU" sz="2000" dirty="0">
                <a:latin typeface="Bahnschrift Light Condensed" panose="020B0502040204020203" pitchFamily="34" charset="0"/>
              </a:rPr>
              <a:t>3. новый механизм развития лояльности указывает медицинскому представителю и компании в целом четкий вектор (стратегию) на развитие лояльности как отдельного врача, так и всей доли рынка. Этот вектор связан с расширением назначений в различных </a:t>
            </a:r>
            <a:r>
              <a:rPr lang="ru-RU" sz="2000" dirty="0" err="1">
                <a:latin typeface="Bahnschrift Light Condensed" panose="020B0502040204020203" pitchFamily="34" charset="0"/>
              </a:rPr>
              <a:t>пациентских</a:t>
            </a:r>
            <a:r>
              <a:rPr lang="ru-RU" sz="2000" dirty="0">
                <a:latin typeface="Bahnschrift Light Condensed" panose="020B0502040204020203" pitchFamily="34" charset="0"/>
              </a:rPr>
              <a:t> группах и показаниях продвигаемого препарата;</a:t>
            </a:r>
          </a:p>
          <a:p>
            <a:r>
              <a:rPr lang="ru-RU" sz="2000" dirty="0">
                <a:latin typeface="Bahnschrift Light Condensed" panose="020B0502040204020203" pitchFamily="34" charset="0"/>
              </a:rPr>
              <a:t>4. рост лояльности отдельного врача продвигаемому компанией препарату, а также увеличение его доли рынка, не происходит за счет простых количественных изменений, а строится через последовательное заполнение имеющихся у него </a:t>
            </a:r>
            <a:r>
              <a:rPr lang="ru-RU" sz="2000" dirty="0" err="1">
                <a:latin typeface="Bahnschrift Light Condensed" panose="020B0502040204020203" pitchFamily="34" charset="0"/>
              </a:rPr>
              <a:t>пациентских</a:t>
            </a:r>
            <a:r>
              <a:rPr lang="ru-RU" sz="2000" dirty="0">
                <a:latin typeface="Bahnschrift Light Condensed" panose="020B0502040204020203" pitchFamily="34" charset="0"/>
              </a:rPr>
              <a:t> групп, что обеспечивает реальную (а не формальную цифровую по итогам визита) приверженность врача нашему препарату, ее долгосрочный характер, что не позволит конкурентам быстро снизить доверие врача и подорвать сложившийся у него уровень доверия;</a:t>
            </a:r>
          </a:p>
          <a:p>
            <a:r>
              <a:rPr lang="ru-RU" sz="2000" dirty="0">
                <a:latin typeface="Bahnschrift Light Condensed" panose="020B0502040204020203" pitchFamily="34" charset="0"/>
              </a:rPr>
              <a:t>5. предложенный механизм ориентирует медицинского представителя на фокусирование своего внимания в ходе визитов на удовлетворенность врача от использования продвигаемого препарата в различных </a:t>
            </a:r>
            <a:r>
              <a:rPr lang="ru-RU" sz="2000" dirty="0" err="1">
                <a:latin typeface="Bahnschrift Light Condensed" panose="020B0502040204020203" pitchFamily="34" charset="0"/>
              </a:rPr>
              <a:t>пациентских</a:t>
            </a:r>
            <a:r>
              <a:rPr lang="ru-RU" sz="2000" dirty="0">
                <a:latin typeface="Bahnschrift Light Condensed" panose="020B0502040204020203" pitchFamily="34" charset="0"/>
              </a:rPr>
              <a:t> группах, чтобы быть уверенными в его настоящей лояльности.</a:t>
            </a:r>
          </a:p>
        </p:txBody>
      </p:sp>
      <p:pic>
        <p:nvPicPr>
          <p:cNvPr id="4" name="pole-chudes-jakubovich">
            <a:hlinkClick r:id="" action="ppaction://media"/>
            <a:extLst>
              <a:ext uri="{FF2B5EF4-FFF2-40B4-BE49-F238E27FC236}">
                <a16:creationId xmlns:a16="http://schemas.microsoft.com/office/drawing/2014/main" id="{605DEA27-84FD-7A5E-39FD-B746A0DE00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34140" y="101766"/>
            <a:ext cx="2118563" cy="1588922"/>
          </a:xfrm>
          <a:prstGeom prst="rect">
            <a:avLst/>
          </a:prstGeom>
        </p:spPr>
      </p:pic>
    </p:spTree>
    <p:extLst>
      <p:ext uri="{BB962C8B-B14F-4D97-AF65-F5344CB8AC3E}">
        <p14:creationId xmlns:p14="http://schemas.microsoft.com/office/powerpoint/2010/main" val="310260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D372D1-C81A-CE5A-A97C-06050A72D719}"/>
              </a:ext>
            </a:extLst>
          </p:cNvPr>
          <p:cNvSpPr>
            <a:spLocks noGrp="1"/>
          </p:cNvSpPr>
          <p:nvPr>
            <p:ph type="title"/>
          </p:nvPr>
        </p:nvSpPr>
        <p:spPr/>
        <p:txBody>
          <a:bodyPr/>
          <a:lstStyle/>
          <a:p>
            <a:r>
              <a:rPr lang="ru-RU" dirty="0">
                <a:latin typeface="Bahnschrift Condensed" panose="020B0502040204020203" pitchFamily="34" charset="0"/>
              </a:rPr>
              <a:t>Выводы:</a:t>
            </a:r>
          </a:p>
        </p:txBody>
      </p:sp>
      <p:sp>
        <p:nvSpPr>
          <p:cNvPr id="3" name="Объект 2">
            <a:extLst>
              <a:ext uri="{FF2B5EF4-FFF2-40B4-BE49-F238E27FC236}">
                <a16:creationId xmlns:a16="http://schemas.microsoft.com/office/drawing/2014/main" id="{5349C8C8-545A-1328-F83A-B92094D8A4BC}"/>
              </a:ext>
            </a:extLst>
          </p:cNvPr>
          <p:cNvSpPr>
            <a:spLocks noGrp="1"/>
          </p:cNvSpPr>
          <p:nvPr>
            <p:ph idx="1"/>
          </p:nvPr>
        </p:nvSpPr>
        <p:spPr/>
        <p:txBody>
          <a:bodyPr>
            <a:normAutofit lnSpcReduction="10000"/>
          </a:bodyPr>
          <a:lstStyle/>
          <a:p>
            <a:r>
              <a:rPr lang="ru-RU" dirty="0">
                <a:latin typeface="Bahnschrift Condensed" panose="020B0502040204020203" pitchFamily="34" charset="0"/>
              </a:rPr>
              <a:t>Вывод из вышесказанного может быть таким: более точным ориентиром для определения лояльности врача является </a:t>
            </a:r>
            <a:r>
              <a:rPr lang="ru-RU" dirty="0" err="1">
                <a:latin typeface="Bahnschrift Condensed" panose="020B0502040204020203" pitchFamily="34" charset="0"/>
              </a:rPr>
              <a:t>пациентская</a:t>
            </a:r>
            <a:r>
              <a:rPr lang="ru-RU" dirty="0">
                <a:latin typeface="Bahnschrift Condensed" panose="020B0502040204020203" pitchFamily="34" charset="0"/>
              </a:rPr>
              <a:t> группа и численность пациентов в ней, которым врач назначает препарат компании, а не количество этих упаковок. </a:t>
            </a:r>
          </a:p>
          <a:p>
            <a:r>
              <a:rPr lang="ru-RU" dirty="0">
                <a:latin typeface="Bahnschrift Condensed" panose="020B0502040204020203" pitchFamily="34" charset="0"/>
              </a:rPr>
              <a:t>Не вызывать у врача сопротивление, не ставить под сомнение его многолетний опыт, не ставить врача в неудобное положение с просьбами, которые он не хочет или не сможет осуществить. Уважать врача и первоначально ставить авторитет врача, уважать его внимание и планомерное захватывать его группы аккуратно советуя </a:t>
            </a:r>
            <a:r>
              <a:rPr lang="ru-RU" dirty="0" err="1">
                <a:latin typeface="Bahnschrift Condensed" panose="020B0502040204020203" pitchFamily="34" charset="0"/>
              </a:rPr>
              <a:t>попробывать</a:t>
            </a:r>
            <a:r>
              <a:rPr lang="ru-RU" dirty="0">
                <a:latin typeface="Bahnschrift Condensed" panose="020B0502040204020203" pitchFamily="34" charset="0"/>
              </a:rPr>
              <a:t>.</a:t>
            </a:r>
          </a:p>
          <a:p>
            <a:r>
              <a:rPr lang="ru-RU" dirty="0">
                <a:latin typeface="Bahnschrift Condensed" panose="020B0502040204020203" pitchFamily="34" charset="0"/>
              </a:rPr>
              <a:t>Мониторинг продаж каждого врача, отводить его в категории, работать с ним на улучшение партнерских отношений.</a:t>
            </a:r>
          </a:p>
        </p:txBody>
      </p:sp>
    </p:spTree>
    <p:extLst>
      <p:ext uri="{BB962C8B-B14F-4D97-AF65-F5344CB8AC3E}">
        <p14:creationId xmlns:p14="http://schemas.microsoft.com/office/powerpoint/2010/main" val="248642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367C58-0649-9C19-A80D-69903EA84AA2}"/>
              </a:ext>
            </a:extLst>
          </p:cNvPr>
          <p:cNvSpPr>
            <a:spLocks noGrp="1"/>
          </p:cNvSpPr>
          <p:nvPr>
            <p:ph type="title"/>
          </p:nvPr>
        </p:nvSpPr>
        <p:spPr>
          <a:xfrm>
            <a:off x="3908588" y="194005"/>
            <a:ext cx="4374823" cy="961534"/>
          </a:xfrm>
        </p:spPr>
        <p:txBody>
          <a:bodyPr/>
          <a:lstStyle/>
          <a:p>
            <a:r>
              <a:rPr lang="ru-RU" dirty="0">
                <a:latin typeface="Bahnschrift Condensed" panose="020B0502040204020203" pitchFamily="34" charset="0"/>
              </a:rPr>
              <a:t>Спасибо за внимание!</a:t>
            </a:r>
          </a:p>
        </p:txBody>
      </p:sp>
      <p:sp>
        <p:nvSpPr>
          <p:cNvPr id="3" name="Объект 2">
            <a:extLst>
              <a:ext uri="{FF2B5EF4-FFF2-40B4-BE49-F238E27FC236}">
                <a16:creationId xmlns:a16="http://schemas.microsoft.com/office/drawing/2014/main" id="{E3DBA076-9C95-E72C-0810-35DE47F24F82}"/>
              </a:ext>
            </a:extLst>
          </p:cNvPr>
          <p:cNvSpPr>
            <a:spLocks noGrp="1"/>
          </p:cNvSpPr>
          <p:nvPr>
            <p:ph idx="1"/>
          </p:nvPr>
        </p:nvSpPr>
        <p:spPr>
          <a:xfrm>
            <a:off x="838200" y="3840768"/>
            <a:ext cx="10515600" cy="1690573"/>
          </a:xfrm>
        </p:spPr>
        <p:txBody>
          <a:bodyPr>
            <a:normAutofit/>
          </a:bodyPr>
          <a:lstStyle/>
          <a:p>
            <a:pPr marL="0" indent="0" algn="ctr">
              <a:buNone/>
            </a:pPr>
            <a:r>
              <a:rPr lang="ru-RU" sz="2400" dirty="0">
                <a:latin typeface="Bahnschrift Condensed" panose="020B0502040204020203" pitchFamily="34" charset="0"/>
              </a:rPr>
              <a:t>Презентация составлена и озвучена продакт-менеджером компании АО «</a:t>
            </a:r>
            <a:r>
              <a:rPr lang="ru-RU" sz="2400" dirty="0" err="1">
                <a:latin typeface="Bahnschrift Condensed" panose="020B0502040204020203" pitchFamily="34" charset="0"/>
              </a:rPr>
              <a:t>Фармасинтез</a:t>
            </a:r>
            <a:r>
              <a:rPr lang="ru-RU" sz="2400" dirty="0">
                <a:latin typeface="Bahnschrift Condensed" panose="020B0502040204020203" pitchFamily="34" charset="0"/>
              </a:rPr>
              <a:t>» Узбекистан, </a:t>
            </a:r>
            <a:r>
              <a:rPr lang="ru-RU" sz="2400" dirty="0" err="1">
                <a:latin typeface="Bahnschrift Condensed" panose="020B0502040204020203" pitchFamily="34" charset="0"/>
              </a:rPr>
              <a:t>Таджиевым</a:t>
            </a:r>
            <a:r>
              <a:rPr lang="ru-RU" sz="2400" dirty="0">
                <a:latin typeface="Bahnschrift Condensed" panose="020B0502040204020203" pitchFamily="34" charset="0"/>
              </a:rPr>
              <a:t> </a:t>
            </a:r>
            <a:r>
              <a:rPr lang="ru-RU" sz="2400" dirty="0" err="1">
                <a:latin typeface="Bahnschrift Condensed" panose="020B0502040204020203" pitchFamily="34" charset="0"/>
              </a:rPr>
              <a:t>Диёрбеком</a:t>
            </a:r>
            <a:r>
              <a:rPr lang="ru-RU" sz="2400" dirty="0">
                <a:latin typeface="Bahnschrift Condensed" panose="020B0502040204020203" pitchFamily="34" charset="0"/>
              </a:rPr>
              <a:t> </a:t>
            </a:r>
            <a:r>
              <a:rPr lang="ru-RU" sz="2400" dirty="0" err="1">
                <a:latin typeface="Bahnschrift Condensed" panose="020B0502040204020203" pitchFamily="34" charset="0"/>
              </a:rPr>
              <a:t>Акмаловичем</a:t>
            </a:r>
            <a:r>
              <a:rPr lang="ru-RU" sz="2400" dirty="0">
                <a:latin typeface="Bahnschrift Condensed" panose="020B0502040204020203" pitchFamily="34" charset="0"/>
              </a:rPr>
              <a:t>. Распространение данного материала без разрешения правообладателя является нарушением авторских прав.</a:t>
            </a:r>
          </a:p>
        </p:txBody>
      </p:sp>
      <p:pic>
        <p:nvPicPr>
          <p:cNvPr id="5" name="Рисунок 4">
            <a:extLst>
              <a:ext uri="{FF2B5EF4-FFF2-40B4-BE49-F238E27FC236}">
                <a16:creationId xmlns:a16="http://schemas.microsoft.com/office/drawing/2014/main" id="{6EF5AD5E-9229-DAFD-F01F-F96F81B37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425" y="5005812"/>
            <a:ext cx="3767145" cy="1084359"/>
          </a:xfrm>
          <a:prstGeom prst="rect">
            <a:avLst/>
          </a:prstGeom>
        </p:spPr>
      </p:pic>
      <p:sp>
        <p:nvSpPr>
          <p:cNvPr id="7" name="TextBox 6">
            <a:extLst>
              <a:ext uri="{FF2B5EF4-FFF2-40B4-BE49-F238E27FC236}">
                <a16:creationId xmlns:a16="http://schemas.microsoft.com/office/drawing/2014/main" id="{6FD54C32-45CB-7454-354E-381C30A3086E}"/>
              </a:ext>
            </a:extLst>
          </p:cNvPr>
          <p:cNvSpPr txBox="1"/>
          <p:nvPr/>
        </p:nvSpPr>
        <p:spPr>
          <a:xfrm>
            <a:off x="9775596" y="6246368"/>
            <a:ext cx="2244525" cy="369332"/>
          </a:xfrm>
          <a:prstGeom prst="rect">
            <a:avLst/>
          </a:prstGeom>
          <a:noFill/>
        </p:spPr>
        <p:txBody>
          <a:bodyPr wrap="none" rtlCol="0">
            <a:spAutoFit/>
          </a:bodyPr>
          <a:lstStyle/>
          <a:p>
            <a:r>
              <a:rPr lang="ru-RU" dirty="0">
                <a:latin typeface="Bahnschrift Light Condensed" panose="020B0502040204020203" pitchFamily="34" charset="0"/>
              </a:rPr>
              <a:t>2 курс серии презентаций.</a:t>
            </a:r>
          </a:p>
        </p:txBody>
      </p:sp>
      <p:sp>
        <p:nvSpPr>
          <p:cNvPr id="9" name="Овал 8">
            <a:extLst>
              <a:ext uri="{FF2B5EF4-FFF2-40B4-BE49-F238E27FC236}">
                <a16:creationId xmlns:a16="http://schemas.microsoft.com/office/drawing/2014/main" id="{3032B52B-2166-49C7-0DC5-35F7BF6ACF05}"/>
              </a:ext>
            </a:extLst>
          </p:cNvPr>
          <p:cNvSpPr/>
          <p:nvPr/>
        </p:nvSpPr>
        <p:spPr>
          <a:xfrm>
            <a:off x="4870514" y="1155539"/>
            <a:ext cx="2450969" cy="245096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8612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6E19DBA-4D71-FEC8-42CF-39430B60B271}"/>
              </a:ext>
            </a:extLst>
          </p:cNvPr>
          <p:cNvPicPr>
            <a:picLocks noChangeAspect="1"/>
          </p:cNvPicPr>
          <p:nvPr/>
        </p:nvPicPr>
        <p:blipFill>
          <a:blip r:embed="rId2"/>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984D41EA-C6B5-BFA9-A1A7-6F9CF8C9FE5A}"/>
              </a:ext>
            </a:extLst>
          </p:cNvPr>
          <p:cNvSpPr txBox="1"/>
          <p:nvPr/>
        </p:nvSpPr>
        <p:spPr>
          <a:xfrm>
            <a:off x="511728" y="1400476"/>
            <a:ext cx="6153481" cy="3477875"/>
          </a:xfrm>
          <a:prstGeom prst="rect">
            <a:avLst/>
          </a:prstGeom>
          <a:noFill/>
        </p:spPr>
        <p:txBody>
          <a:bodyPr wrap="square" rtlCol="0">
            <a:spAutoFit/>
          </a:bodyPr>
          <a:lstStyle/>
          <a:p>
            <a:r>
              <a:rPr lang="ru-RU" sz="4400" dirty="0">
                <a:solidFill>
                  <a:schemeClr val="tx1">
                    <a:lumMod val="75000"/>
                    <a:lumOff val="25000"/>
                  </a:schemeClr>
                </a:solidFill>
                <a:latin typeface="Bahnschrift Condensed" panose="020B0502040204020203" pitchFamily="34" charset="0"/>
              </a:rPr>
              <a:t>«Лестница лояльности врача», или как обеспечить управляемый рост приверженности врача лекарственному препарату</a:t>
            </a:r>
          </a:p>
        </p:txBody>
      </p:sp>
      <p:sp>
        <p:nvSpPr>
          <p:cNvPr id="7" name="TextBox 6">
            <a:extLst>
              <a:ext uri="{FF2B5EF4-FFF2-40B4-BE49-F238E27FC236}">
                <a16:creationId xmlns:a16="http://schemas.microsoft.com/office/drawing/2014/main" id="{93447032-BDDE-5F27-57A3-4EDA4732A5B6}"/>
              </a:ext>
            </a:extLst>
          </p:cNvPr>
          <p:cNvSpPr txBox="1"/>
          <p:nvPr/>
        </p:nvSpPr>
        <p:spPr>
          <a:xfrm>
            <a:off x="839391" y="754145"/>
            <a:ext cx="5088252" cy="646331"/>
          </a:xfrm>
          <a:prstGeom prst="rect">
            <a:avLst/>
          </a:prstGeom>
          <a:noFill/>
        </p:spPr>
        <p:txBody>
          <a:bodyPr wrap="none" rtlCol="0">
            <a:spAutoFit/>
          </a:bodyPr>
          <a:lstStyle/>
          <a:p>
            <a:r>
              <a:rPr lang="ru-RU" sz="3600" dirty="0">
                <a:latin typeface="Bahnschrift Condensed" panose="020B0502040204020203" pitchFamily="34" charset="0"/>
              </a:rPr>
              <a:t>2 Презентация из общего курса.</a:t>
            </a:r>
            <a:endParaRPr lang="ru-RU" sz="3600" dirty="0"/>
          </a:p>
        </p:txBody>
      </p:sp>
      <p:pic>
        <p:nvPicPr>
          <p:cNvPr id="11" name="Рисунок 10">
            <a:extLst>
              <a:ext uri="{FF2B5EF4-FFF2-40B4-BE49-F238E27FC236}">
                <a16:creationId xmlns:a16="http://schemas.microsoft.com/office/drawing/2014/main" id="{517B1546-DD09-34FD-8B55-2AA1E4A02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469" y="5436043"/>
            <a:ext cx="1828804" cy="1828804"/>
          </a:xfrm>
          <a:prstGeom prst="rect">
            <a:avLst/>
          </a:prstGeom>
        </p:spPr>
      </p:pic>
      <p:pic>
        <p:nvPicPr>
          <p:cNvPr id="15" name="Рисунок 14">
            <a:extLst>
              <a:ext uri="{FF2B5EF4-FFF2-40B4-BE49-F238E27FC236}">
                <a16:creationId xmlns:a16="http://schemas.microsoft.com/office/drawing/2014/main" id="{39F77FDB-2AEE-6505-B661-BE7A84B49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 y="5314567"/>
            <a:ext cx="758686" cy="1543433"/>
          </a:xfrm>
          <a:prstGeom prst="rect">
            <a:avLst/>
          </a:prstGeom>
        </p:spPr>
      </p:pic>
      <p:pic>
        <p:nvPicPr>
          <p:cNvPr id="17" name="Рисунок 16">
            <a:extLst>
              <a:ext uri="{FF2B5EF4-FFF2-40B4-BE49-F238E27FC236}">
                <a16:creationId xmlns:a16="http://schemas.microsoft.com/office/drawing/2014/main" id="{1E69ACDD-AD90-0838-C5E0-0986ABE2E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 y="5314567"/>
            <a:ext cx="2210019" cy="1543434"/>
          </a:xfrm>
          <a:prstGeom prst="rect">
            <a:avLst/>
          </a:prstGeom>
        </p:spPr>
      </p:pic>
      <p:pic>
        <p:nvPicPr>
          <p:cNvPr id="19" name="Рисунок 18">
            <a:extLst>
              <a:ext uri="{FF2B5EF4-FFF2-40B4-BE49-F238E27FC236}">
                <a16:creationId xmlns:a16="http://schemas.microsoft.com/office/drawing/2014/main" id="{2B083985-D191-9063-8BD6-81572F487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4139" y="4833698"/>
            <a:ext cx="1498757" cy="2191049"/>
          </a:xfrm>
          <a:prstGeom prst="rect">
            <a:avLst/>
          </a:prstGeom>
        </p:spPr>
      </p:pic>
    </p:spTree>
    <p:extLst>
      <p:ext uri="{BB962C8B-B14F-4D97-AF65-F5344CB8AC3E}">
        <p14:creationId xmlns:p14="http://schemas.microsoft.com/office/powerpoint/2010/main" val="113019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8EBD97-A810-EA9E-D729-16DDB61775BF}"/>
              </a:ext>
            </a:extLst>
          </p:cNvPr>
          <p:cNvSpPr>
            <a:spLocks noGrp="1"/>
          </p:cNvSpPr>
          <p:nvPr>
            <p:ph type="title"/>
          </p:nvPr>
        </p:nvSpPr>
        <p:spPr>
          <a:xfrm>
            <a:off x="904972" y="195444"/>
            <a:ext cx="10515600" cy="1149416"/>
          </a:xfrm>
        </p:spPr>
        <p:txBody>
          <a:bodyPr/>
          <a:lstStyle/>
          <a:p>
            <a:r>
              <a:rPr lang="ru-RU" dirty="0">
                <a:latin typeface="Bahnschrift" panose="020B0502040204020203" pitchFamily="34" charset="0"/>
              </a:rPr>
              <a:t>лояльность!?</a:t>
            </a:r>
          </a:p>
        </p:txBody>
      </p:sp>
      <p:sp>
        <p:nvSpPr>
          <p:cNvPr id="3" name="Объект 2">
            <a:extLst>
              <a:ext uri="{FF2B5EF4-FFF2-40B4-BE49-F238E27FC236}">
                <a16:creationId xmlns:a16="http://schemas.microsoft.com/office/drawing/2014/main" id="{DFF26C42-9628-13B0-350C-FB69605526FE}"/>
              </a:ext>
            </a:extLst>
          </p:cNvPr>
          <p:cNvSpPr>
            <a:spLocks noGrp="1"/>
          </p:cNvSpPr>
          <p:nvPr>
            <p:ph idx="1"/>
          </p:nvPr>
        </p:nvSpPr>
        <p:spPr>
          <a:xfrm>
            <a:off x="838200" y="1514541"/>
            <a:ext cx="10515600" cy="1325563"/>
          </a:xfrm>
        </p:spPr>
        <p:txBody>
          <a:bodyPr>
            <a:normAutofit fontScale="62500" lnSpcReduction="20000"/>
          </a:bodyPr>
          <a:lstStyle/>
          <a:p>
            <a:r>
              <a:rPr lang="ru-RU" dirty="0">
                <a:latin typeface="Bahnschrift Light Condensed" panose="020B0502040204020203" pitchFamily="34" charset="0"/>
              </a:rPr>
              <a:t>В условиях современного высококонкурентного рынка, на котором каждый год появляются десятки новых лекарственных средств, важнейшим вопросом для фармкомпаний является завоевание ЛОЯЛЬНОСТИ врачей продвигаемым препаратам.</a:t>
            </a:r>
          </a:p>
          <a:p>
            <a:r>
              <a:rPr lang="ru-RU" dirty="0">
                <a:latin typeface="Bahnschrift Light Condensed" panose="020B0502040204020203" pitchFamily="34" charset="0"/>
              </a:rPr>
              <a:t>Этот вопрос требует детального анализа сути лояльности или, другими словами, того, как формируется приверженность врачей выписке/рекомендациям того или иного препарата и как выглядит в деталях механизм формирования лояльности.</a:t>
            </a:r>
          </a:p>
        </p:txBody>
      </p:sp>
      <p:sp>
        <p:nvSpPr>
          <p:cNvPr id="4" name="TextBox 3">
            <a:extLst>
              <a:ext uri="{FF2B5EF4-FFF2-40B4-BE49-F238E27FC236}">
                <a16:creationId xmlns:a16="http://schemas.microsoft.com/office/drawing/2014/main" id="{8166C080-6C94-2A24-8D0B-B31CD808F1EE}"/>
              </a:ext>
            </a:extLst>
          </p:cNvPr>
          <p:cNvSpPr txBox="1"/>
          <p:nvPr/>
        </p:nvSpPr>
        <p:spPr>
          <a:xfrm>
            <a:off x="904972" y="2592371"/>
            <a:ext cx="10448827" cy="3293209"/>
          </a:xfrm>
          <a:prstGeom prst="rect">
            <a:avLst/>
          </a:prstGeom>
          <a:noFill/>
        </p:spPr>
        <p:txBody>
          <a:bodyPr wrap="square" rtlCol="0">
            <a:spAutoFit/>
          </a:bodyPr>
          <a:lstStyle/>
          <a:p>
            <a:r>
              <a:rPr lang="ru-RU" sz="2600" dirty="0">
                <a:latin typeface="Bahnschrift Condensed" panose="020B0502040204020203" pitchFamily="34" charset="0"/>
              </a:rPr>
              <a:t>Лояльность врача отражает результаты работы фармкомпании по продвижению своего препарата за определенный период времени. Этот показатель представляет собой реализуемую в конкретных назначениях (выписываемых рецептах) степень информированности и доверия врачей лекарственному препарату компании. Таким образом, лояльность — это не то, как врач относится к препарату компании (и к медицинскому представителю этой компании), а то, как врач работает с данным препаратом, а именно — сколько и как регулярно он назначает препарат своим пациентам за определенный период времени (например, в неделю или месяц).</a:t>
            </a:r>
          </a:p>
        </p:txBody>
      </p:sp>
      <p:sp>
        <p:nvSpPr>
          <p:cNvPr id="6" name="TextBox 5">
            <a:extLst>
              <a:ext uri="{FF2B5EF4-FFF2-40B4-BE49-F238E27FC236}">
                <a16:creationId xmlns:a16="http://schemas.microsoft.com/office/drawing/2014/main" id="{29A977A5-3027-3E74-8A41-51937DBF6E98}"/>
              </a:ext>
            </a:extLst>
          </p:cNvPr>
          <p:cNvSpPr txBox="1"/>
          <p:nvPr/>
        </p:nvSpPr>
        <p:spPr>
          <a:xfrm>
            <a:off x="904972" y="234787"/>
            <a:ext cx="949750" cy="461665"/>
          </a:xfrm>
          <a:prstGeom prst="rect">
            <a:avLst/>
          </a:prstGeom>
          <a:noFill/>
        </p:spPr>
        <p:txBody>
          <a:bodyPr wrap="square">
            <a:spAutoFit/>
          </a:bodyPr>
          <a:lstStyle/>
          <a:p>
            <a:r>
              <a:rPr lang="ru-RU" sz="2400" dirty="0">
                <a:latin typeface="Bahnschrift" panose="020B0502040204020203" pitchFamily="34" charset="0"/>
              </a:rPr>
              <a:t>Что</a:t>
            </a:r>
            <a:endParaRPr lang="ru-RU" dirty="0"/>
          </a:p>
        </p:txBody>
      </p:sp>
      <p:sp>
        <p:nvSpPr>
          <p:cNvPr id="8" name="TextBox 7">
            <a:extLst>
              <a:ext uri="{FF2B5EF4-FFF2-40B4-BE49-F238E27FC236}">
                <a16:creationId xmlns:a16="http://schemas.microsoft.com/office/drawing/2014/main" id="{AA791849-17B3-5303-3637-96DBEDAEB3B4}"/>
              </a:ext>
            </a:extLst>
          </p:cNvPr>
          <p:cNvSpPr txBox="1"/>
          <p:nvPr/>
        </p:nvSpPr>
        <p:spPr>
          <a:xfrm>
            <a:off x="1579777" y="234786"/>
            <a:ext cx="1494147" cy="461665"/>
          </a:xfrm>
          <a:prstGeom prst="rect">
            <a:avLst/>
          </a:prstGeom>
          <a:noFill/>
        </p:spPr>
        <p:txBody>
          <a:bodyPr wrap="square">
            <a:spAutoFit/>
          </a:bodyPr>
          <a:lstStyle/>
          <a:p>
            <a:r>
              <a:rPr lang="ru-RU" sz="2400" dirty="0">
                <a:latin typeface="Bahnschrift" panose="020B0502040204020203" pitchFamily="34" charset="0"/>
              </a:rPr>
              <a:t>такое</a:t>
            </a:r>
            <a:endParaRPr lang="ru-RU" sz="2400" dirty="0"/>
          </a:p>
        </p:txBody>
      </p:sp>
      <p:pic>
        <p:nvPicPr>
          <p:cNvPr id="9" name="not-bad-very-good">
            <a:hlinkClick r:id="" action="ppaction://media"/>
            <a:extLst>
              <a:ext uri="{FF2B5EF4-FFF2-40B4-BE49-F238E27FC236}">
                <a16:creationId xmlns:a16="http://schemas.microsoft.com/office/drawing/2014/main" id="{50EFE0FC-7C48-81FC-07F8-69ECABAFED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52517" y="234786"/>
            <a:ext cx="1149416" cy="11494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68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AD3264-2F44-4060-1235-3C55420C9C05}"/>
              </a:ext>
            </a:extLst>
          </p:cNvPr>
          <p:cNvSpPr>
            <a:spLocks noGrp="1"/>
          </p:cNvSpPr>
          <p:nvPr>
            <p:ph type="title"/>
          </p:nvPr>
        </p:nvSpPr>
        <p:spPr/>
        <p:txBody>
          <a:bodyPr/>
          <a:lstStyle/>
          <a:p>
            <a:r>
              <a:rPr lang="ru-RU" dirty="0">
                <a:latin typeface="Bahnschrift Condensed" panose="020B0502040204020203" pitchFamily="34" charset="0"/>
              </a:rPr>
              <a:t>Как обозначается лояльность?</a:t>
            </a:r>
          </a:p>
        </p:txBody>
      </p:sp>
      <p:sp>
        <p:nvSpPr>
          <p:cNvPr id="3" name="Объект 2">
            <a:extLst>
              <a:ext uri="{FF2B5EF4-FFF2-40B4-BE49-F238E27FC236}">
                <a16:creationId xmlns:a16="http://schemas.microsoft.com/office/drawing/2014/main" id="{EF941315-FDF7-54A8-3043-3E2BAFF7FEB5}"/>
              </a:ext>
            </a:extLst>
          </p:cNvPr>
          <p:cNvSpPr>
            <a:spLocks noGrp="1"/>
          </p:cNvSpPr>
          <p:nvPr>
            <p:ph idx="1"/>
          </p:nvPr>
        </p:nvSpPr>
        <p:spPr/>
        <p:txBody>
          <a:bodyPr>
            <a:normAutofit/>
          </a:bodyPr>
          <a:lstStyle/>
          <a:p>
            <a:r>
              <a:rPr lang="ru-RU" dirty="0">
                <a:latin typeface="Bahnschrift Condensed" panose="020B0502040204020203" pitchFamily="34" charset="0"/>
              </a:rPr>
              <a:t>Обычно в %, это значит что если врач по своему профилю заболеваний которые лечит,  рекомендует 3-м из 10 своих пациентов ваш препарат, то это обеспечивает 30% от общего количества. Он может обозначаться как и простые числа, </a:t>
            </a:r>
            <a:r>
              <a:rPr lang="ru-RU" dirty="0" err="1">
                <a:latin typeface="Bahnschrift Condensed" panose="020B0502040204020203" pitchFamily="34" charset="0"/>
              </a:rPr>
              <a:t>ввиде</a:t>
            </a:r>
            <a:r>
              <a:rPr lang="ru-RU" dirty="0">
                <a:latin typeface="Bahnschrift Condensed" panose="020B0502040204020203" pitchFamily="34" charset="0"/>
              </a:rPr>
              <a:t> 1,2,3, но обозначает тоже самое 1 = 10%, 2= 20%, 3=30%, 1 – низкое, 2 среднее, 3 – лояльный врач. Но многие совершают очень распространенную ошибку, ввиду того, что относятся к этому очень прагматично. Ведь </a:t>
            </a:r>
            <a:r>
              <a:rPr lang="ru-RU" dirty="0">
                <a:highlight>
                  <a:srgbClr val="FF0000"/>
                </a:highlight>
                <a:latin typeface="Bahnschrift Condensed" panose="020B0502040204020203" pitchFamily="34" charset="0"/>
              </a:rPr>
              <a:t>врач, даже если он дает медицинским представителям какие-либо обязательства по выписке того или иного препарата, совсем не обязан их выполнять, если не имеет к препарату определенного уровня доверия.</a:t>
            </a:r>
            <a:r>
              <a:rPr lang="ru-RU" dirty="0">
                <a:highlight>
                  <a:srgbClr val="FFFF00"/>
                </a:highlight>
                <a:latin typeface="Bahnschrift Condensed" panose="020B0502040204020203" pitchFamily="34" charset="0"/>
              </a:rPr>
              <a:t> </a:t>
            </a:r>
          </a:p>
        </p:txBody>
      </p:sp>
      <p:pic>
        <p:nvPicPr>
          <p:cNvPr id="4" name="обидка-resentment">
            <a:hlinkClick r:id="" action="ppaction://media"/>
            <a:extLst>
              <a:ext uri="{FF2B5EF4-FFF2-40B4-BE49-F238E27FC236}">
                <a16:creationId xmlns:a16="http://schemas.microsoft.com/office/drawing/2014/main" id="{DCB1473E-548A-A24C-4B5F-45DD69A97A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1604" y="174468"/>
            <a:ext cx="1429785" cy="1609939"/>
          </a:xfrm>
          <a:prstGeom prst="rect">
            <a:avLst/>
          </a:prstGeom>
        </p:spPr>
      </p:pic>
    </p:spTree>
    <p:extLst>
      <p:ext uri="{BB962C8B-B14F-4D97-AF65-F5344CB8AC3E}">
        <p14:creationId xmlns:p14="http://schemas.microsoft.com/office/powerpoint/2010/main" val="6928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A9DE26-85BC-10AB-9CD4-59D242A1A1B8}"/>
              </a:ext>
            </a:extLst>
          </p:cNvPr>
          <p:cNvSpPr>
            <a:spLocks noGrp="1"/>
          </p:cNvSpPr>
          <p:nvPr>
            <p:ph type="title"/>
          </p:nvPr>
        </p:nvSpPr>
        <p:spPr/>
        <p:txBody>
          <a:bodyPr/>
          <a:lstStyle/>
          <a:p>
            <a:r>
              <a:rPr lang="ru-RU" dirty="0">
                <a:latin typeface="Bahnschrift" panose="020B0502040204020203" pitchFamily="34" charset="0"/>
              </a:rPr>
              <a:t>Пример диалога: </a:t>
            </a:r>
          </a:p>
        </p:txBody>
      </p:sp>
      <p:sp>
        <p:nvSpPr>
          <p:cNvPr id="3" name="Объект 2">
            <a:extLst>
              <a:ext uri="{FF2B5EF4-FFF2-40B4-BE49-F238E27FC236}">
                <a16:creationId xmlns:a16="http://schemas.microsoft.com/office/drawing/2014/main" id="{9188A6D3-6C1E-1415-E956-AB910F1D7BC4}"/>
              </a:ext>
            </a:extLst>
          </p:cNvPr>
          <p:cNvSpPr>
            <a:spLocks noGrp="1"/>
          </p:cNvSpPr>
          <p:nvPr>
            <p:ph idx="1"/>
          </p:nvPr>
        </p:nvSpPr>
        <p:spPr/>
        <p:txBody>
          <a:bodyPr>
            <a:normAutofit fontScale="92500"/>
          </a:bodyPr>
          <a:lstStyle/>
          <a:p>
            <a:r>
              <a:rPr lang="ru-RU" i="1" dirty="0">
                <a:latin typeface="Bahnschrift Condensed" panose="020B0502040204020203" pitchFamily="34" charset="0"/>
              </a:rPr>
              <a:t>МП: Итак, доктор, давайте подведем итог нашей беседе. Вы назначили препарат </a:t>
            </a:r>
            <a:r>
              <a:rPr lang="ru-RU" i="1" dirty="0" err="1">
                <a:latin typeface="Bahnschrift Condensed" panose="020B0502040204020203" pitchFamily="34" charset="0"/>
              </a:rPr>
              <a:t>Сатарекс</a:t>
            </a:r>
            <a:r>
              <a:rPr lang="ru-RU" i="1" dirty="0">
                <a:latin typeface="Bahnschrift Condensed" panose="020B0502040204020203" pitchFamily="34" charset="0"/>
              </a:rPr>
              <a:t> первым трем пациентам и получили положительные результаты.</a:t>
            </a:r>
          </a:p>
          <a:p>
            <a:r>
              <a:rPr lang="ru-RU" i="1" dirty="0">
                <a:latin typeface="Bahnschrift Condensed" panose="020B0502040204020203" pitchFamily="34" charset="0"/>
              </a:rPr>
              <a:t>Врач: Да.</a:t>
            </a:r>
          </a:p>
          <a:p>
            <a:r>
              <a:rPr lang="ru-RU" i="1" dirty="0">
                <a:latin typeface="Bahnschrift Condensed" panose="020B0502040204020203" pitchFamily="34" charset="0"/>
              </a:rPr>
              <a:t>МП: Вы сказали, что еженедельно вам приходится принимать до 20—30 пациентов с СД2 легкой и средней степени. Это значит, что в месяц через вас проходит до 100 (ста) таких пациентов. Давайте договоримся, что в течение ближайшего месяца, до следующей нашей встречи, вы выпишете/порекомендуете своим пациентам с диабетом 2 типа легкой и средней тяжести, скажем, 40 упаковок препарата </a:t>
            </a:r>
            <a:r>
              <a:rPr lang="ru-RU" i="1" dirty="0" err="1">
                <a:latin typeface="Bahnschrift Condensed" panose="020B0502040204020203" pitchFamily="34" charset="0"/>
              </a:rPr>
              <a:t>Сатерекс</a:t>
            </a:r>
            <a:r>
              <a:rPr lang="ru-RU" i="1" dirty="0">
                <a:latin typeface="Bahnschrift Condensed" panose="020B0502040204020203" pitchFamily="34" charset="0"/>
              </a:rPr>
              <a:t>. Я могу на это рассчитывать?</a:t>
            </a:r>
            <a:endParaRPr lang="en-US" i="1" dirty="0">
              <a:latin typeface="Bahnschrift Condensed" panose="020B0502040204020203" pitchFamily="34" charset="0"/>
            </a:endParaRPr>
          </a:p>
          <a:p>
            <a:r>
              <a:rPr lang="ru-RU" i="1" dirty="0">
                <a:latin typeface="Bahnschrift Condensed" panose="020B0502040204020203" pitchFamily="34" charset="0"/>
              </a:rPr>
              <a:t>Врач: Ну… Я попробую.</a:t>
            </a:r>
          </a:p>
          <a:p>
            <a:r>
              <a:rPr lang="ru-RU" i="1" dirty="0">
                <a:latin typeface="Bahnschrift Condensed" panose="020B0502040204020203" pitchFamily="34" charset="0"/>
              </a:rPr>
              <a:t>МП: Отлично, доктор! Буду вам за это благодарен. До встречи через месяц!</a:t>
            </a:r>
          </a:p>
        </p:txBody>
      </p:sp>
      <p:pic>
        <p:nvPicPr>
          <p:cNvPr id="4" name="spiderman-into-the-verse">
            <a:hlinkClick r:id="" action="ppaction://media"/>
            <a:extLst>
              <a:ext uri="{FF2B5EF4-FFF2-40B4-BE49-F238E27FC236}">
                <a16:creationId xmlns:a16="http://schemas.microsoft.com/office/drawing/2014/main" id="{35DEDE79-A72C-F67E-375A-3637E49D6D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30188"/>
            <a:ext cx="2422396" cy="1363302"/>
          </a:xfrm>
          <a:prstGeom prst="rect">
            <a:avLst/>
          </a:prstGeom>
        </p:spPr>
      </p:pic>
    </p:spTree>
    <p:extLst>
      <p:ext uri="{BB962C8B-B14F-4D97-AF65-F5344CB8AC3E}">
        <p14:creationId xmlns:p14="http://schemas.microsoft.com/office/powerpoint/2010/main" val="26635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83D368-0B93-EEA2-2E9E-D53818AE3BC1}"/>
              </a:ext>
            </a:extLst>
          </p:cNvPr>
          <p:cNvSpPr>
            <a:spLocks noGrp="1"/>
          </p:cNvSpPr>
          <p:nvPr>
            <p:ph type="title"/>
          </p:nvPr>
        </p:nvSpPr>
        <p:spPr/>
        <p:txBody>
          <a:bodyPr/>
          <a:lstStyle/>
          <a:p>
            <a:r>
              <a:rPr lang="ru-RU" dirty="0">
                <a:latin typeface="Bahnschrift Condensed" panose="020B0502040204020203" pitchFamily="34" charset="0"/>
              </a:rPr>
              <a:t>Почему это так не работает?</a:t>
            </a:r>
          </a:p>
        </p:txBody>
      </p:sp>
      <p:sp>
        <p:nvSpPr>
          <p:cNvPr id="3" name="Объект 2">
            <a:extLst>
              <a:ext uri="{FF2B5EF4-FFF2-40B4-BE49-F238E27FC236}">
                <a16:creationId xmlns:a16="http://schemas.microsoft.com/office/drawing/2014/main" id="{A9E9AD90-3F72-8DB7-B4A1-C0C5FF3D9D55}"/>
              </a:ext>
            </a:extLst>
          </p:cNvPr>
          <p:cNvSpPr>
            <a:spLocks noGrp="1"/>
          </p:cNvSpPr>
          <p:nvPr>
            <p:ph idx="1"/>
          </p:nvPr>
        </p:nvSpPr>
        <p:spPr/>
        <p:txBody>
          <a:bodyPr/>
          <a:lstStyle/>
          <a:p>
            <a:r>
              <a:rPr lang="ru-RU" dirty="0">
                <a:latin typeface="Bahnschrift Condensed" panose="020B0502040204020203" pitchFamily="34" charset="0"/>
              </a:rPr>
              <a:t>В приведенной выше ситуации врач, по словам медицинского представителя, уже сделал первые рекомендации нового для себя лекарственного препарата и получил первые якобы ПОЛОЖИТЕЛЬНЫЕ результаты их лечения. Допустим… Оправданным ли в этой ситуации является количество упаковок (</a:t>
            </a:r>
            <a:r>
              <a:rPr lang="en-US" dirty="0">
                <a:latin typeface="Bahnschrift Condensed" panose="020B0502040204020203" pitchFamily="34" charset="0"/>
              </a:rPr>
              <a:t>40</a:t>
            </a:r>
            <a:r>
              <a:rPr lang="ru-RU" dirty="0">
                <a:latin typeface="Bahnschrift Condensed" panose="020B0502040204020203" pitchFamily="34" charset="0"/>
              </a:rPr>
              <a:t>), о котором попросил врача медицинский представитель? Попросить-то он, конечно, может, но выполнит ли врач данное обязательство? Вряд ли, и вот почему:</a:t>
            </a:r>
          </a:p>
          <a:p>
            <a:r>
              <a:rPr lang="ru-RU" dirty="0">
                <a:latin typeface="Bahnschrift Condensed" panose="020B0502040204020203" pitchFamily="34" charset="0"/>
              </a:rPr>
              <a:t> во-первых, полученный на трех пациентах, пусть даже положительный, опыт лечения в ситуации, когда таких пациентов у врача в месяц бывает более 100 человек, как правило, не может носить достоверного характера для любого врача (и новатора, и тем более консерватора);</a:t>
            </a:r>
          </a:p>
        </p:txBody>
      </p:sp>
      <p:pic>
        <p:nvPicPr>
          <p:cNvPr id="4" name="huh-what">
            <a:hlinkClick r:id="" action="ppaction://media"/>
            <a:extLst>
              <a:ext uri="{FF2B5EF4-FFF2-40B4-BE49-F238E27FC236}">
                <a16:creationId xmlns:a16="http://schemas.microsoft.com/office/drawing/2014/main" id="{95D86A87-41BE-3A42-A899-AEED14721D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54789" y="319088"/>
            <a:ext cx="2438400" cy="1371600"/>
          </a:xfrm>
          <a:prstGeom prst="rect">
            <a:avLst/>
          </a:prstGeom>
        </p:spPr>
      </p:pic>
    </p:spTree>
    <p:extLst>
      <p:ext uri="{BB962C8B-B14F-4D97-AF65-F5344CB8AC3E}">
        <p14:creationId xmlns:p14="http://schemas.microsoft.com/office/powerpoint/2010/main" val="33471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5779D6F-E60D-4806-57CB-DD938CAED881}"/>
              </a:ext>
            </a:extLst>
          </p:cNvPr>
          <p:cNvSpPr>
            <a:spLocks noGrp="1"/>
          </p:cNvSpPr>
          <p:nvPr>
            <p:ph idx="1"/>
          </p:nvPr>
        </p:nvSpPr>
        <p:spPr>
          <a:xfrm>
            <a:off x="838200" y="659876"/>
            <a:ext cx="10515600" cy="4986780"/>
          </a:xfrm>
        </p:spPr>
        <p:txBody>
          <a:bodyPr>
            <a:normAutofit/>
          </a:bodyPr>
          <a:lstStyle/>
          <a:p>
            <a:r>
              <a:rPr lang="ru-RU" dirty="0">
                <a:latin typeface="Bahnschrift Condensed" panose="020B0502040204020203" pitchFamily="34" charset="0"/>
              </a:rPr>
              <a:t>во-вторых, сила привычки врача в назначении традиционных для него препаратов или схем лечения служит мощным сдерживающим фактором против использования новых лекарственных препаратов;</a:t>
            </a:r>
          </a:p>
          <a:p>
            <a:r>
              <a:rPr lang="ru-RU" dirty="0">
                <a:latin typeface="Bahnschrift Condensed" panose="020B0502040204020203" pitchFamily="34" charset="0"/>
              </a:rPr>
              <a:t>в-третьих, врач обычно не ведет подсчет назначенных им препаратов. Для этого у него просто нет ни времени, ни желания. Исключение — участие в т. н. </a:t>
            </a:r>
            <a:r>
              <a:rPr lang="ru-RU" dirty="0" err="1">
                <a:latin typeface="Bahnschrift Condensed" panose="020B0502040204020203" pitchFamily="34" charset="0"/>
              </a:rPr>
              <a:t>постмаркетинговых</a:t>
            </a:r>
            <a:r>
              <a:rPr lang="ru-RU" dirty="0">
                <a:latin typeface="Bahnschrift Condensed" panose="020B0502040204020203" pitchFamily="34" charset="0"/>
              </a:rPr>
              <a:t> исследованиях, что бывает не так уж часто. Следовательно, обещанное количество не будет для него мотивацией для достижения договоренности. Это будет, скорее всего, чистая формальность (чтобы быстрее избавиться от представителя) или дань вежливости (он же старался…).</a:t>
            </a:r>
          </a:p>
          <a:p>
            <a:r>
              <a:rPr lang="ru-RU" dirty="0">
                <a:latin typeface="Bahnschrift Condensed" panose="020B0502040204020203" pitchFamily="34" charset="0"/>
              </a:rPr>
              <a:t>Таким образом, просьба медицинского представителя о 40 упаковках является логичной с точки зрения его личных ожиданий и коммерческих планов, но явно завышена с точки зрения готовности врача.</a:t>
            </a:r>
          </a:p>
        </p:txBody>
      </p:sp>
    </p:spTree>
    <p:extLst>
      <p:ext uri="{BB962C8B-B14F-4D97-AF65-F5344CB8AC3E}">
        <p14:creationId xmlns:p14="http://schemas.microsoft.com/office/powerpoint/2010/main" val="359067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E09E0-B96A-1252-4C47-421828B0B5B9}"/>
              </a:ext>
            </a:extLst>
          </p:cNvPr>
          <p:cNvSpPr>
            <a:spLocks noGrp="1"/>
          </p:cNvSpPr>
          <p:nvPr>
            <p:ph type="title"/>
          </p:nvPr>
        </p:nvSpPr>
        <p:spPr/>
        <p:txBody>
          <a:bodyPr/>
          <a:lstStyle/>
          <a:p>
            <a:r>
              <a:rPr lang="ru-RU" dirty="0">
                <a:latin typeface="Bahnschrift Condensed" panose="020B0502040204020203" pitchFamily="34" charset="0"/>
              </a:rPr>
              <a:t>Опасность! </a:t>
            </a:r>
            <a:r>
              <a:rPr lang="en-US" dirty="0">
                <a:latin typeface="Bahnschrift Condensed" panose="020B0502040204020203" pitchFamily="34" charset="0"/>
              </a:rPr>
              <a:t>Danger! </a:t>
            </a:r>
            <a:endParaRPr lang="ru-RU" dirty="0">
              <a:latin typeface="Bahnschrift Condensed" panose="020B0502040204020203" pitchFamily="34" charset="0"/>
            </a:endParaRPr>
          </a:p>
        </p:txBody>
      </p:sp>
      <p:sp>
        <p:nvSpPr>
          <p:cNvPr id="3" name="Объект 2">
            <a:extLst>
              <a:ext uri="{FF2B5EF4-FFF2-40B4-BE49-F238E27FC236}">
                <a16:creationId xmlns:a16="http://schemas.microsoft.com/office/drawing/2014/main" id="{E291CBDB-E951-3AB1-D78E-0F60FF523E29}"/>
              </a:ext>
            </a:extLst>
          </p:cNvPr>
          <p:cNvSpPr>
            <a:spLocks noGrp="1"/>
          </p:cNvSpPr>
          <p:nvPr>
            <p:ph idx="1"/>
          </p:nvPr>
        </p:nvSpPr>
        <p:spPr/>
        <p:txBody>
          <a:bodyPr/>
          <a:lstStyle/>
          <a:p>
            <a:r>
              <a:rPr lang="ru-RU" dirty="0">
                <a:latin typeface="Bahnschrift Condensed" panose="020B0502040204020203" pitchFamily="34" charset="0"/>
              </a:rPr>
              <a:t>Смещение акцентов по завоеванию реального доверия врача на охоту за выписываемым количествам ЛС – играет наихудшую игру при работы медицинского представителя.  Начинаются личные отношения (отвезти-привезти врача на корпоративном автомобиле); уговоры на основе прогрессивной шкалы роста рекомендаций (если на прошлом визите была договоренность в 10 упаковок, на нынешнем визите их должно быть уже 20), упор на жалость («если вы не выпишете 50 упаковок в месяц, меня уволят / лишат бонуса») и т. д.</a:t>
            </a:r>
          </a:p>
          <a:p>
            <a:r>
              <a:rPr lang="ru-RU" dirty="0">
                <a:latin typeface="Bahnschrift Condensed" panose="020B0502040204020203" pitchFamily="34" charset="0"/>
              </a:rPr>
              <a:t>Ваши старания должны быть на завоевание врачом доверительных отношений к компании и к продукции, на </a:t>
            </a:r>
            <a:r>
              <a:rPr lang="ru-RU" dirty="0" err="1">
                <a:latin typeface="Bahnschrift Condensed" panose="020B0502040204020203" pitchFamily="34" charset="0"/>
              </a:rPr>
              <a:t>безопастность</a:t>
            </a:r>
            <a:r>
              <a:rPr lang="ru-RU" dirty="0">
                <a:latin typeface="Bahnschrift Condensed" panose="020B0502040204020203" pitchFamily="34" charset="0"/>
              </a:rPr>
              <a:t> и эффективность, это первоочередная задача каждого представителя.</a:t>
            </a:r>
          </a:p>
        </p:txBody>
      </p:sp>
      <p:pic>
        <p:nvPicPr>
          <p:cNvPr id="4" name="danger-sign">
            <a:hlinkClick r:id="" action="ppaction://media"/>
            <a:extLst>
              <a:ext uri="{FF2B5EF4-FFF2-40B4-BE49-F238E27FC236}">
                <a16:creationId xmlns:a16="http://schemas.microsoft.com/office/drawing/2014/main" id="{03A39079-2FE8-A31A-8E7C-932052FDAD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48916" y="166688"/>
            <a:ext cx="2438400" cy="1524000"/>
          </a:xfrm>
          <a:prstGeom prst="rect">
            <a:avLst/>
          </a:prstGeom>
        </p:spPr>
      </p:pic>
    </p:spTree>
    <p:extLst>
      <p:ext uri="{BB962C8B-B14F-4D97-AF65-F5344CB8AC3E}">
        <p14:creationId xmlns:p14="http://schemas.microsoft.com/office/powerpoint/2010/main" val="130871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B614F1D-BA2C-5909-AA0E-C76DDC4FDFCD}"/>
              </a:ext>
            </a:extLst>
          </p:cNvPr>
          <p:cNvSpPr>
            <a:spLocks noGrp="1"/>
          </p:cNvSpPr>
          <p:nvPr>
            <p:ph idx="1"/>
          </p:nvPr>
        </p:nvSpPr>
        <p:spPr>
          <a:xfrm>
            <a:off x="838200" y="147654"/>
            <a:ext cx="10515600" cy="1784841"/>
          </a:xfrm>
        </p:spPr>
        <p:txBody>
          <a:bodyPr/>
          <a:lstStyle/>
          <a:p>
            <a:r>
              <a:rPr lang="ru-RU" dirty="0">
                <a:latin typeface="Bahnschrift Condensed" panose="020B0502040204020203" pitchFamily="34" charset="0"/>
              </a:rPr>
              <a:t>Со своей стороны врачи либо борются за свои интересы: возражают, спорят, не соглашаются, что часто заканчивается конфликтом и/или присвоением такому врачу категории С, — либо дают формальные согласия, после чего счастливый медицинский представитель покидает их кабинет с чувством выполненного долга. </a:t>
            </a:r>
          </a:p>
        </p:txBody>
      </p:sp>
      <p:pic>
        <p:nvPicPr>
          <p:cNvPr id="2050" name="Picture 2" descr="недовольный врач, похожий на аниме героя, белый фон, без лишних предметов">
            <a:extLst>
              <a:ext uri="{FF2B5EF4-FFF2-40B4-BE49-F238E27FC236}">
                <a16:creationId xmlns:a16="http://schemas.microsoft.com/office/drawing/2014/main" id="{FB08077F-F7A4-8DB6-BE11-097A46598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311" y="2530311"/>
            <a:ext cx="4327689" cy="43276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довольный медицинский представитель, уходящий, аниме стиль, белый фон, пол оборота, шагающий">
            <a:extLst>
              <a:ext uri="{FF2B5EF4-FFF2-40B4-BE49-F238E27FC236}">
                <a16:creationId xmlns:a16="http://schemas.microsoft.com/office/drawing/2014/main" id="{2B0DEF44-6463-F264-8426-BF4042346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38200" y="2375556"/>
            <a:ext cx="4565623" cy="4482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E0BB93-35D8-8FEC-2FD5-731705A75FAF}"/>
              </a:ext>
            </a:extLst>
          </p:cNvPr>
          <p:cNvSpPr txBox="1"/>
          <p:nvPr/>
        </p:nvSpPr>
        <p:spPr>
          <a:xfrm>
            <a:off x="4213782" y="2743200"/>
            <a:ext cx="3254604" cy="646331"/>
          </a:xfrm>
          <a:prstGeom prst="rect">
            <a:avLst/>
          </a:prstGeom>
          <a:noFill/>
        </p:spPr>
        <p:txBody>
          <a:bodyPr wrap="square" rtlCol="0">
            <a:spAutoFit/>
          </a:bodyPr>
          <a:lstStyle/>
          <a:p>
            <a:r>
              <a:rPr lang="en-US" dirty="0">
                <a:latin typeface="Bahnschrift Condensed" panose="020B0502040204020203" pitchFamily="34" charset="0"/>
              </a:rPr>
              <a:t>Aka, </a:t>
            </a:r>
            <a:r>
              <a:rPr lang="en-US" dirty="0" err="1">
                <a:latin typeface="Bahnschrift Condensed" panose="020B0502040204020203" pitchFamily="34" charset="0"/>
              </a:rPr>
              <a:t>rahmat</a:t>
            </a:r>
            <a:r>
              <a:rPr lang="en-US" dirty="0">
                <a:latin typeface="Bahnschrift Condensed" panose="020B0502040204020203" pitchFamily="34" charset="0"/>
              </a:rPr>
              <a:t>! </a:t>
            </a:r>
            <a:r>
              <a:rPr lang="en-US" dirty="0" err="1">
                <a:latin typeface="Bahnschrift Condensed" panose="020B0502040204020203" pitchFamily="34" charset="0"/>
              </a:rPr>
              <a:t>Keyingi</a:t>
            </a:r>
            <a:r>
              <a:rPr lang="en-US" dirty="0">
                <a:latin typeface="Bahnschrift Condensed" panose="020B0502040204020203" pitchFamily="34" charset="0"/>
              </a:rPr>
              <a:t> oy 80 ta </a:t>
            </a:r>
            <a:r>
              <a:rPr lang="en-US" dirty="0" err="1">
                <a:latin typeface="Bahnschrift Condensed" panose="020B0502040204020203" pitchFamily="34" charset="0"/>
              </a:rPr>
              <a:t>yozib</a:t>
            </a:r>
            <a:r>
              <a:rPr lang="en-US" dirty="0">
                <a:latin typeface="Bahnschrift Condensed" panose="020B0502040204020203" pitchFamily="34" charset="0"/>
              </a:rPr>
              <a:t> </a:t>
            </a:r>
            <a:r>
              <a:rPr lang="en-US" dirty="0" err="1">
                <a:latin typeface="Bahnschrift Condensed" panose="020B0502040204020203" pitchFamily="34" charset="0"/>
              </a:rPr>
              <a:t>berin</a:t>
            </a:r>
            <a:r>
              <a:rPr lang="en-US" dirty="0">
                <a:latin typeface="Bahnschrift Condensed" panose="020B0502040204020203" pitchFamily="34" charset="0"/>
              </a:rPr>
              <a:t>! </a:t>
            </a:r>
            <a:r>
              <a:rPr lang="en-US" dirty="0" err="1">
                <a:latin typeface="Bahnschrift Condensed" panose="020B0502040204020203" pitchFamily="34" charset="0"/>
              </a:rPr>
              <a:t>Yordam</a:t>
            </a:r>
            <a:r>
              <a:rPr lang="en-US" dirty="0">
                <a:latin typeface="Bahnschrift Condensed" panose="020B0502040204020203" pitchFamily="34" charset="0"/>
              </a:rPr>
              <a:t> </a:t>
            </a:r>
            <a:r>
              <a:rPr lang="en-US" dirty="0" err="1">
                <a:latin typeface="Bahnschrift Condensed" panose="020B0502040204020203" pitchFamily="34" charset="0"/>
              </a:rPr>
              <a:t>qigan</a:t>
            </a:r>
            <a:r>
              <a:rPr lang="en-US" dirty="0">
                <a:latin typeface="Bahnschrift Condensed" panose="020B0502040204020203" pitchFamily="34" charset="0"/>
              </a:rPr>
              <a:t> </a:t>
            </a:r>
            <a:r>
              <a:rPr lang="en-US" dirty="0" err="1">
                <a:latin typeface="Bahnschrift Condensed" panose="020B0502040204020203" pitchFamily="34" charset="0"/>
              </a:rPr>
              <a:t>bolardiz</a:t>
            </a:r>
            <a:r>
              <a:rPr lang="en-US" dirty="0">
                <a:latin typeface="Bahnschrift Condensed" panose="020B0502040204020203" pitchFamily="34" charset="0"/>
              </a:rPr>
              <a:t>!</a:t>
            </a:r>
            <a:endParaRPr lang="ru-RU" dirty="0">
              <a:latin typeface="Bahnschrift Condensed" panose="020B0502040204020203" pitchFamily="34" charset="0"/>
            </a:endParaRPr>
          </a:p>
        </p:txBody>
      </p:sp>
      <p:sp>
        <p:nvSpPr>
          <p:cNvPr id="5" name="TextBox 4">
            <a:extLst>
              <a:ext uri="{FF2B5EF4-FFF2-40B4-BE49-F238E27FC236}">
                <a16:creationId xmlns:a16="http://schemas.microsoft.com/office/drawing/2014/main" id="{5C0E70F4-BD95-5F88-3EB1-5E24E0226BBD}"/>
              </a:ext>
            </a:extLst>
          </p:cNvPr>
          <p:cNvSpPr txBox="1"/>
          <p:nvPr/>
        </p:nvSpPr>
        <p:spPr>
          <a:xfrm>
            <a:off x="7286919" y="3987347"/>
            <a:ext cx="1797287" cy="369332"/>
          </a:xfrm>
          <a:prstGeom prst="rect">
            <a:avLst/>
          </a:prstGeom>
          <a:noFill/>
        </p:spPr>
        <p:txBody>
          <a:bodyPr wrap="none" rtlCol="0">
            <a:spAutoFit/>
          </a:bodyPr>
          <a:lstStyle/>
          <a:p>
            <a:r>
              <a:rPr lang="en-US" dirty="0" err="1">
                <a:latin typeface="Bahnschrift Condensed" panose="020B0502040204020203" pitchFamily="34" charset="0"/>
              </a:rPr>
              <a:t>Xop</a:t>
            </a:r>
            <a:r>
              <a:rPr lang="en-US" dirty="0">
                <a:latin typeface="Bahnschrift Condensed" panose="020B0502040204020203" pitchFamily="34" charset="0"/>
              </a:rPr>
              <a:t>! </a:t>
            </a:r>
            <a:r>
              <a:rPr lang="en-US" dirty="0" err="1">
                <a:latin typeface="Bahnschrift Condensed" panose="020B0502040204020203" pitchFamily="34" charset="0"/>
              </a:rPr>
              <a:t>Xarakat</a:t>
            </a:r>
            <a:r>
              <a:rPr lang="en-US" dirty="0">
                <a:latin typeface="Bahnschrift Condensed" panose="020B0502040204020203" pitchFamily="34" charset="0"/>
              </a:rPr>
              <a:t> </a:t>
            </a:r>
            <a:r>
              <a:rPr lang="en-US" dirty="0" err="1">
                <a:latin typeface="Bahnschrift Condensed" panose="020B0502040204020203" pitchFamily="34" charset="0"/>
              </a:rPr>
              <a:t>qilamiz</a:t>
            </a:r>
            <a:r>
              <a:rPr lang="en-US" dirty="0">
                <a:latin typeface="Bahnschrift Condensed" panose="020B0502040204020203" pitchFamily="34" charset="0"/>
              </a:rPr>
              <a:t>!</a:t>
            </a:r>
            <a:endParaRPr lang="ru-RU" dirty="0">
              <a:latin typeface="Bahnschrift Condensed" panose="020B0502040204020203" pitchFamily="34" charset="0"/>
            </a:endParaRPr>
          </a:p>
        </p:txBody>
      </p:sp>
      <p:sp>
        <p:nvSpPr>
          <p:cNvPr id="6" name="Облачко с текстом: овальное 5">
            <a:extLst>
              <a:ext uri="{FF2B5EF4-FFF2-40B4-BE49-F238E27FC236}">
                <a16:creationId xmlns:a16="http://schemas.microsoft.com/office/drawing/2014/main" id="{9DBDD3C1-003C-3FB4-CD70-7EA10D267DCD}"/>
              </a:ext>
            </a:extLst>
          </p:cNvPr>
          <p:cNvSpPr/>
          <p:nvPr/>
        </p:nvSpPr>
        <p:spPr>
          <a:xfrm>
            <a:off x="3989896" y="2530311"/>
            <a:ext cx="3478490" cy="1117862"/>
          </a:xfrm>
          <a:prstGeom prst="wedgeEllipseCallout">
            <a:avLst/>
          </a:prstGeom>
          <a:no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блачко с текстом: овальное 6">
            <a:extLst>
              <a:ext uri="{FF2B5EF4-FFF2-40B4-BE49-F238E27FC236}">
                <a16:creationId xmlns:a16="http://schemas.microsoft.com/office/drawing/2014/main" id="{90D040F7-1E89-420F-C5BA-534FE55A0973}"/>
              </a:ext>
            </a:extLst>
          </p:cNvPr>
          <p:cNvSpPr/>
          <p:nvPr/>
        </p:nvSpPr>
        <p:spPr>
          <a:xfrm flipH="1">
            <a:off x="6943188" y="3576293"/>
            <a:ext cx="2484748" cy="1117862"/>
          </a:xfrm>
          <a:prstGeom prst="wedgeEllipseCallout">
            <a:avLst/>
          </a:prstGeom>
          <a:no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1893570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TotalTime>
  <Words>1847</Words>
  <Application>Microsoft Office PowerPoint</Application>
  <PresentationFormat>Широкоэкранный</PresentationFormat>
  <Paragraphs>60</Paragraphs>
  <Slides>19</Slides>
  <Notes>1</Notes>
  <HiddenSlides>0</HiddenSlides>
  <MMClips>7</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19</vt:i4>
      </vt:variant>
    </vt:vector>
  </HeadingPairs>
  <TitlesOfParts>
    <vt:vector size="27" baseType="lpstr">
      <vt:lpstr>Arial</vt:lpstr>
      <vt:lpstr>Bahnschrift</vt:lpstr>
      <vt:lpstr>Bahnschrift Condensed</vt:lpstr>
      <vt:lpstr>Bahnschrift Light Condensed</vt:lpstr>
      <vt:lpstr>Bahnschrift SemiBold Condensed</vt:lpstr>
      <vt:lpstr>Calibri</vt:lpstr>
      <vt:lpstr>Calibri Light</vt:lpstr>
      <vt:lpstr>Тема Office</vt:lpstr>
      <vt:lpstr>7емь секретов управления лояльностью клиента на высококонкурентных рынках. На примере фармацевтического рынка.</vt:lpstr>
      <vt:lpstr>Презентация PowerPoint</vt:lpstr>
      <vt:lpstr>лояльность!?</vt:lpstr>
      <vt:lpstr>Как обозначается лояльность?</vt:lpstr>
      <vt:lpstr>Пример диалога: </vt:lpstr>
      <vt:lpstr>Почему это так не работает?</vt:lpstr>
      <vt:lpstr>Презентация PowerPoint</vt:lpstr>
      <vt:lpstr>Опасность! Danger! </vt:lpstr>
      <vt:lpstr>Презентация PowerPoint</vt:lpstr>
      <vt:lpstr>Правильный механизм развития лояльности</vt:lpstr>
      <vt:lpstr>Этапы формирования правильного механизма лояльности к ЛС</vt:lpstr>
      <vt:lpstr>Презентация PowerPoint</vt:lpstr>
      <vt:lpstr>Презентация PowerPoint</vt:lpstr>
      <vt:lpstr>Взаимосвязь этапов формирования лояльности к пациентской группе.</vt:lpstr>
      <vt:lpstr>Предварительные итоги:</vt:lpstr>
      <vt:lpstr>Категоризация врачей на основе их лояльности</vt:lpstr>
      <vt:lpstr>Для чего нужно укреплять лояльность и категоризировать врача?</vt:lpstr>
      <vt:lpstr>Выводы: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PHARMASYNTEZ</dc:creator>
  <cp:lastModifiedBy>PHARMASYNTEZ</cp:lastModifiedBy>
  <cp:revision>2</cp:revision>
  <dcterms:created xsi:type="dcterms:W3CDTF">2024-11-18T07:28:10Z</dcterms:created>
  <dcterms:modified xsi:type="dcterms:W3CDTF">2024-11-18T11:55:52Z</dcterms:modified>
</cp:coreProperties>
</file>